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sldIdLst>
    <p:sldId id="256" r:id="rId5"/>
    <p:sldId id="325" r:id="rId6"/>
    <p:sldId id="261" r:id="rId7"/>
    <p:sldId id="277" r:id="rId8"/>
    <p:sldId id="269" r:id="rId9"/>
    <p:sldId id="257" r:id="rId10"/>
    <p:sldId id="283" r:id="rId11"/>
    <p:sldId id="268" r:id="rId12"/>
    <p:sldId id="285" r:id="rId13"/>
    <p:sldId id="281" r:id="rId14"/>
    <p:sldId id="280" r:id="rId15"/>
    <p:sldId id="339" r:id="rId16"/>
    <p:sldId id="284" r:id="rId17"/>
    <p:sldId id="286" r:id="rId18"/>
    <p:sldId id="329" r:id="rId19"/>
    <p:sldId id="328" r:id="rId20"/>
    <p:sldId id="319" r:id="rId21"/>
    <p:sldId id="321" r:id="rId22"/>
    <p:sldId id="324" r:id="rId23"/>
    <p:sldId id="326" r:id="rId24"/>
    <p:sldId id="262" r:id="rId25"/>
    <p:sldId id="263" r:id="rId26"/>
    <p:sldId id="265" r:id="rId27"/>
    <p:sldId id="279" r:id="rId28"/>
    <p:sldId id="267" r:id="rId29"/>
    <p:sldId id="258" r:id="rId30"/>
    <p:sldId id="274" r:id="rId31"/>
    <p:sldId id="275" r:id="rId32"/>
    <p:sldId id="332" r:id="rId33"/>
    <p:sldId id="327" r:id="rId34"/>
    <p:sldId id="270" r:id="rId35"/>
    <p:sldId id="272" r:id="rId36"/>
    <p:sldId id="334" r:id="rId37"/>
    <p:sldId id="335" r:id="rId38"/>
    <p:sldId id="337" r:id="rId39"/>
    <p:sldId id="333" r:id="rId40"/>
    <p:sldId id="330" r:id="rId41"/>
    <p:sldId id="260" r:id="rId42"/>
    <p:sldId id="336" r:id="rId43"/>
    <p:sldId id="320" r:id="rId44"/>
    <p:sldId id="278" r:id="rId45"/>
    <p:sldId id="322" r:id="rId46"/>
    <p:sldId id="273" r:id="rId47"/>
    <p:sldId id="33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FF00"/>
    <a:srgbClr val="FFF4D5"/>
    <a:srgbClr val="FF66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333" autoAdjust="0"/>
  </p:normalViewPr>
  <p:slideViewPr>
    <p:cSldViewPr snapToGrid="0">
      <p:cViewPr varScale="1">
        <p:scale>
          <a:sx n="96" d="100"/>
          <a:sy n="96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42471-DC05-48F1-BD9B-79625DC48CAA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936F1-6DDF-4195-9B68-366D086A9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46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Week 3: Cancer Modelling </a:t>
            </a:r>
          </a:p>
          <a:p>
            <a:r>
              <a:rPr lang="en-GB" dirty="0"/>
              <a:t>Workshop - Cancer modelling from small mutations, through signalling pathways, to large changes in cells. </a:t>
            </a:r>
          </a:p>
          <a:p>
            <a:r>
              <a:rPr lang="en-GB" dirty="0"/>
              <a:t>- Practical: running your first cancer model. </a:t>
            </a:r>
          </a:p>
          <a:p>
            <a:endParaRPr lang="en-GB" dirty="0"/>
          </a:p>
          <a:p>
            <a:r>
              <a:rPr lang="en-GB" dirty="0"/>
              <a:t>Week 4: Cancer Modelling:</a:t>
            </a:r>
          </a:p>
          <a:p>
            <a:r>
              <a:rPr lang="en-GB" dirty="0"/>
              <a:t>Workshop - Key signalling pathways in lymphoma and how we model them. </a:t>
            </a:r>
          </a:p>
          <a:p>
            <a:r>
              <a:rPr lang="en-GB" dirty="0"/>
              <a:t>- Practical: using a model to predict which mutations might contribute to cancer pathology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629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60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285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152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669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408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Number of Rabbits over time changes, where a is birth of rabbits, b is death rate of rabbits when rabbits + foxes encounter.</a:t>
            </a:r>
          </a:p>
          <a:p>
            <a:r>
              <a:rPr lang="en-GB" dirty="0"/>
              <a:t>A protein</a:t>
            </a:r>
          </a:p>
          <a:p>
            <a:endParaRPr lang="en-GB" dirty="0"/>
          </a:p>
          <a:p>
            <a:r>
              <a:rPr lang="en-GB" dirty="0"/>
              <a:t>When S binds to E it uses up S so we have a negative term proportional to the amount of S and E</a:t>
            </a:r>
          </a:p>
          <a:p>
            <a:r>
              <a:rPr lang="en-GB" dirty="0"/>
              <a:t>When the complex unbinds it creates more S so we have a positive proportional to the amount of C.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Verbally explain that substrate + Enzyme. If we changed the k1 rate, then we change the parameter.</a:t>
            </a:r>
          </a:p>
          <a:p>
            <a:endParaRPr lang="en-GB" dirty="0"/>
          </a:p>
          <a:p>
            <a:r>
              <a:rPr lang="en-GB" dirty="0"/>
              <a:t>Purpose is of an ODE is to show how something changes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B965-1F9E-455E-8330-9A5F57019FF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841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 binds to E it uses up S so we have a negative term proportional to the amount of S and E</a:t>
            </a:r>
          </a:p>
          <a:p>
            <a:r>
              <a:rPr lang="en-GB" dirty="0"/>
              <a:t>When the complex unbinds it creates more S so we have a positive proportional to the amount of C.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Verbally explain that substrate + Enzyme. If we changed the k1 rate, then we change the parameter.</a:t>
            </a:r>
          </a:p>
          <a:p>
            <a:endParaRPr lang="en-GB" dirty="0"/>
          </a:p>
          <a:p>
            <a:r>
              <a:rPr lang="en-GB" dirty="0"/>
              <a:t>Purpose is of an ODE is to show how something changes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B965-1F9E-455E-8330-9A5F57019FF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10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B965-1F9E-455E-8330-9A5F57019FF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22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Equation for the complex of </a:t>
            </a:r>
            <a:r>
              <a:rPr lang="en-GB" dirty="0" err="1"/>
              <a:t>IkBa:NFkBn</a:t>
            </a:r>
            <a:r>
              <a:rPr lang="en-GB" dirty="0"/>
              <a:t> .</a:t>
            </a:r>
          </a:p>
          <a:p>
            <a:endParaRPr lang="en-GB" dirty="0"/>
          </a:p>
          <a:p>
            <a:r>
              <a:rPr lang="en-GB" dirty="0"/>
              <a:t>Molecule level rises when </a:t>
            </a:r>
            <a:r>
              <a:rPr lang="en-GB" dirty="0" err="1"/>
              <a:t>IkBalpha</a:t>
            </a:r>
            <a:r>
              <a:rPr lang="en-GB" dirty="0"/>
              <a:t> and </a:t>
            </a:r>
            <a:r>
              <a:rPr lang="en-GB" dirty="0" err="1"/>
              <a:t>NFkBn</a:t>
            </a:r>
            <a:r>
              <a:rPr lang="en-GB" dirty="0"/>
              <a:t> associate</a:t>
            </a:r>
          </a:p>
          <a:p>
            <a:endParaRPr lang="en-GB" dirty="0"/>
          </a:p>
          <a:p>
            <a:r>
              <a:rPr lang="en-GB" dirty="0"/>
              <a:t>Level decreases when they naturally dissociate</a:t>
            </a:r>
          </a:p>
          <a:p>
            <a:endParaRPr lang="en-GB" dirty="0"/>
          </a:p>
          <a:p>
            <a:r>
              <a:rPr lang="en-GB" dirty="0"/>
              <a:t>Change this for a non-complex:  du[7] = tp1 * </a:t>
            </a:r>
            <a:r>
              <a:rPr lang="en-GB" dirty="0" err="1"/>
              <a:t>IkBa</a:t>
            </a:r>
            <a:r>
              <a:rPr lang="en-GB" dirty="0"/>
              <a:t> - tp2 * </a:t>
            </a:r>
            <a:r>
              <a:rPr lang="en-GB" dirty="0" err="1"/>
              <a:t>IkBan</a:t>
            </a:r>
            <a:r>
              <a:rPr lang="en-GB" dirty="0"/>
              <a:t> - a4 * </a:t>
            </a:r>
            <a:r>
              <a:rPr lang="en-GB" dirty="0" err="1"/>
              <a:t>IkBan</a:t>
            </a:r>
            <a:r>
              <a:rPr lang="en-GB" dirty="0"/>
              <a:t> * </a:t>
            </a:r>
            <a:r>
              <a:rPr lang="en-GB" dirty="0" err="1"/>
              <a:t>NFkBn</a:t>
            </a:r>
            <a:r>
              <a:rPr lang="en-GB" dirty="0"/>
              <a:t> + d4 * </a:t>
            </a:r>
            <a:r>
              <a:rPr lang="en-GB" dirty="0" err="1"/>
              <a:t>IkBaNFkBn</a:t>
            </a:r>
            <a:r>
              <a:rPr lang="en-GB" dirty="0"/>
              <a:t>;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B965-1F9E-455E-8330-9A5F57019FF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395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Equation for the complex of </a:t>
            </a:r>
            <a:r>
              <a:rPr lang="en-GB" dirty="0" err="1"/>
              <a:t>IkBa:NFkBn</a:t>
            </a:r>
            <a:r>
              <a:rPr lang="en-GB" dirty="0"/>
              <a:t> .</a:t>
            </a:r>
          </a:p>
          <a:p>
            <a:endParaRPr lang="en-GB" dirty="0"/>
          </a:p>
          <a:p>
            <a:r>
              <a:rPr lang="en-GB" dirty="0"/>
              <a:t>Molecule level rises when </a:t>
            </a:r>
            <a:r>
              <a:rPr lang="en-GB" dirty="0" err="1"/>
              <a:t>IkBalpha</a:t>
            </a:r>
            <a:r>
              <a:rPr lang="en-GB" dirty="0"/>
              <a:t> and </a:t>
            </a:r>
            <a:r>
              <a:rPr lang="en-GB" dirty="0" err="1"/>
              <a:t>NFkBn</a:t>
            </a:r>
            <a:r>
              <a:rPr lang="en-GB" dirty="0"/>
              <a:t> associate</a:t>
            </a:r>
          </a:p>
          <a:p>
            <a:endParaRPr lang="en-GB" dirty="0"/>
          </a:p>
          <a:p>
            <a:r>
              <a:rPr lang="en-GB" dirty="0"/>
              <a:t>Level decreases when they naturally dissociate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BB965-1F9E-455E-8330-9A5F57019FF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729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 I do? There are lots of pathways in the cell and you can simulate them to get information. Using computers and models.</a:t>
            </a:r>
          </a:p>
          <a:p>
            <a:endParaRPr lang="en-GB" dirty="0"/>
          </a:p>
          <a:p>
            <a:r>
              <a:rPr lang="en-GB" dirty="0"/>
              <a:t>Hoffman 2002 model: what is a model? It’s equations and rates. </a:t>
            </a:r>
          </a:p>
          <a:p>
            <a:r>
              <a:rPr lang="en-GB" dirty="0"/>
              <a:t>There are several published models. We are using 2002 today. NF</a:t>
            </a:r>
            <a:r>
              <a:rPr lang="el-GR" dirty="0"/>
              <a:t>-κ</a:t>
            </a:r>
            <a:r>
              <a:rPr lang="en-GB" dirty="0"/>
              <a:t>B has been modelled in 2014, other times…….</a:t>
            </a:r>
          </a:p>
          <a:p>
            <a:endParaRPr lang="en-GB" dirty="0"/>
          </a:p>
          <a:p>
            <a:r>
              <a:rPr lang="en-GB" dirty="0" err="1"/>
              <a:t>Expalin</a:t>
            </a:r>
            <a:r>
              <a:rPr lang="en-GB" dirty="0"/>
              <a:t> that negative feedback is something creating its own inhibitor and inhibitor is inhibiting its creator.</a:t>
            </a:r>
          </a:p>
          <a:p>
            <a:r>
              <a:rPr lang="en-GB" dirty="0"/>
              <a:t>This network has evolved not to fizzle out, but to go up and down and make healthy response.</a:t>
            </a:r>
          </a:p>
          <a:p>
            <a:r>
              <a:rPr lang="en-GB" dirty="0"/>
              <a:t>Need IKK to be high to stop it fizzling out. IKK is high in response to bacteria.</a:t>
            </a:r>
          </a:p>
          <a:p>
            <a:endParaRPr lang="en-GB" dirty="0"/>
          </a:p>
          <a:p>
            <a:r>
              <a:rPr lang="en-GB" dirty="0"/>
              <a:t>Hoffman prove that it looks like  this using western blots in the lab.</a:t>
            </a:r>
          </a:p>
          <a:p>
            <a:endParaRPr lang="en-GB" dirty="0"/>
          </a:p>
          <a:p>
            <a:r>
              <a:rPr lang="en-GB" dirty="0"/>
              <a:t>Beta </a:t>
            </a:r>
            <a:r>
              <a:rPr lang="en-GB" dirty="0" err="1"/>
              <a:t>nad</a:t>
            </a:r>
            <a:r>
              <a:rPr lang="en-GB" dirty="0"/>
              <a:t> epsilon are there, their purpose is to make it dampen,.</a:t>
            </a:r>
          </a:p>
          <a:p>
            <a:endParaRPr lang="en-GB" dirty="0"/>
          </a:p>
          <a:p>
            <a:r>
              <a:rPr lang="en-GB" dirty="0"/>
              <a:t>Substrate enzyme complex on the methods ODE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478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finding of paper: demonstrate some value of </a:t>
            </a:r>
            <a:r>
              <a:rPr lang="en-GB" dirty="0" err="1"/>
              <a:t>sysbio</a:t>
            </a:r>
            <a:r>
              <a:rPr lang="en-GB" dirty="0"/>
              <a:t>, we can gain insight about what the molecules contribute, with just kinetic parameter information.</a:t>
            </a:r>
          </a:p>
          <a:p>
            <a:endParaRPr lang="en-GB" dirty="0"/>
          </a:p>
          <a:p>
            <a:r>
              <a:rPr lang="en-GB" dirty="0"/>
              <a:t>This model contains knowledge that a bunch of parameters does not.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Get a more clear graph showing alpha beta and epsilon are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256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Above is a healthy response to stimulation with </a:t>
            </a:r>
          </a:p>
          <a:p>
            <a:endParaRPr lang="en-GB" dirty="0"/>
          </a:p>
          <a:p>
            <a:r>
              <a:rPr lang="en-GB" dirty="0"/>
              <a:t>Why does it want to oscillate?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05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get a minimal burst of 1 hour, which gives time for the NF</a:t>
            </a:r>
            <a:r>
              <a:rPr lang="el-GR" dirty="0"/>
              <a:t>-κ</a:t>
            </a:r>
            <a:r>
              <a:rPr lang="en-GB" dirty="0"/>
              <a:t>B target genes to express and mount an appropriate immune response.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It’s somewhat disputed, but: Oscillations control which genes are expressed. In Hoffman et al. 2002,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840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order is bad. No upstream -&gt; downstream flow. IKK is not at the start for some reason?</a:t>
            </a:r>
          </a:p>
          <a:p>
            <a:endParaRPr lang="en-GB" dirty="0"/>
          </a:p>
          <a:p>
            <a:r>
              <a:rPr lang="en-GB" dirty="0"/>
              <a:t>This system is complex!! In order to experimentally verify our predictions we’d need:</a:t>
            </a:r>
          </a:p>
          <a:p>
            <a:r>
              <a:rPr lang="en-GB" dirty="0"/>
              <a:t>An antibody (wouldn’t have one for every species)</a:t>
            </a:r>
          </a:p>
          <a:p>
            <a:r>
              <a:rPr lang="en-GB" dirty="0"/>
              <a:t>Proteomics (doesn’t show what’s bound)</a:t>
            </a:r>
          </a:p>
          <a:p>
            <a:r>
              <a:rPr lang="en-GB" dirty="0"/>
              <a:t>RNA sequencing (only shows expression, not location/what’s bound)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788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system is complex!!</a:t>
            </a:r>
          </a:p>
          <a:p>
            <a:endParaRPr lang="en-GB" dirty="0"/>
          </a:p>
          <a:p>
            <a:r>
              <a:rPr lang="en-GB" dirty="0"/>
              <a:t>Everything needs to work to get this last graph! If it didn’t look like this, the last graph wouldn’t.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466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Need a pointer to the parameters in an equation, demonstrate that one is going higher or lower. Twisting knob dial?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Inducible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α</a:t>
            </a:r>
            <a:r>
              <a:rPr lang="en-GB" dirty="0"/>
              <a:t> mRNA transcription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tr2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614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Need a pointer to the parameters in an equation, demonstrate that one is going higher or lower. Twisting knob dial?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757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parameter could this be? Which molecules might you try to use to produce this?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Param is: Inducible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α</a:t>
            </a:r>
            <a:r>
              <a:rPr lang="en-GB" dirty="0"/>
              <a:t> mRNA transcription</a:t>
            </a:r>
          </a:p>
          <a:p>
            <a:r>
              <a:rPr lang="en-GB" dirty="0"/>
              <a:t>tr2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30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parameter could this be? Which molecules might you try to use to produce this?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Param is: Inducible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α</a:t>
            </a:r>
            <a:r>
              <a:rPr lang="en-GB" dirty="0"/>
              <a:t> mRNA transcription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09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Screenshots of code!! We MUST go through what the hell code is. Show a for loop on a whiteboard:</a:t>
            </a:r>
          </a:p>
          <a:p>
            <a:r>
              <a:rPr lang="en-GB" dirty="0"/>
              <a:t>For </a:t>
            </a:r>
            <a:r>
              <a:rPr lang="en-GB" dirty="0" err="1"/>
              <a:t>i</a:t>
            </a:r>
            <a:r>
              <a:rPr lang="en-GB" dirty="0"/>
              <a:t>=[1,2,3]</a:t>
            </a:r>
          </a:p>
          <a:p>
            <a:r>
              <a:rPr lang="en-GB" dirty="0"/>
              <a:t>     </a:t>
            </a:r>
            <a:r>
              <a:rPr lang="en-GB" dirty="0" err="1"/>
              <a:t>i</a:t>
            </a:r>
            <a:r>
              <a:rPr lang="en-GB" dirty="0"/>
              <a:t>*2</a:t>
            </a:r>
          </a:p>
          <a:p>
            <a:r>
              <a:rPr lang="en-GB" dirty="0"/>
              <a:t>End </a:t>
            </a:r>
          </a:p>
          <a:p>
            <a:endParaRPr lang="en-GB" dirty="0"/>
          </a:p>
          <a:p>
            <a:r>
              <a:rPr lang="en-GB" dirty="0"/>
              <a:t>Output: 2, 4,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6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806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244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model’s main limitation: it’s very small! You won’t see cancer in this model. You will predict whether a mutation will raise NF</a:t>
            </a:r>
            <a:r>
              <a:rPr lang="el-GR" dirty="0"/>
              <a:t>-κ</a:t>
            </a:r>
            <a:r>
              <a:rPr lang="en-GB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52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Cell fate dysregulation: pushes a B cell into a weird differentiation space. (</a:t>
            </a:r>
            <a:r>
              <a:rPr lang="en-GB" dirty="0" err="1"/>
              <a:t>Waldenstrom’s</a:t>
            </a:r>
            <a:r>
              <a:rPr lang="en-GB" dirty="0"/>
              <a:t> landscape.?) A cancer cell is “off the rails” its expression profile and metabolite concentrations are likely bizarre.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227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Hoffman 2002: there are several models of NF</a:t>
            </a:r>
            <a:r>
              <a:rPr lang="el-GR" dirty="0"/>
              <a:t>-κ</a:t>
            </a:r>
            <a:r>
              <a:rPr lang="en-GB" dirty="0"/>
              <a:t>B signalling, this one is nice and small. It only contains a few protein species.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595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578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062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8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NF-</a:t>
            </a:r>
            <a:r>
              <a:rPr lang="en-GB" dirty="0" err="1"/>
              <a:t>kappaB</a:t>
            </a:r>
            <a:r>
              <a:rPr lang="en-GB" dirty="0"/>
              <a:t> is removed from the nucleus at a rate proportional to </a:t>
            </a:r>
            <a:r>
              <a:rPr lang="en-GB" dirty="0" err="1"/>
              <a:t>IkB</a:t>
            </a:r>
            <a:r>
              <a:rPr lang="en-GB" dirty="0"/>
              <a:t> proteins!!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models work on Mass Action, i.e. the rate of change is proportional to all the actors.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936F1-6DDF-4195-9B68-366D086A9F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58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00B7-075A-BE41-B353-C43E74C57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D92F-37A0-6047-A6EB-5F12564F4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370B8-9C3C-1347-B07F-C983B9CDC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" y="292100"/>
            <a:ext cx="3081241" cy="6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1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770F-C3D0-4680-AD85-30173114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96ACF9-F257-46A0-A713-46D684AD5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16B40-3EA5-4FFA-9409-E37EDE4B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04DAE-6003-4AEC-8D9D-6871E7B7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91965-5CB4-4D07-874F-6C35F7CC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6E0DE-F07B-4138-A0D9-C554278D4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97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A445-778F-419C-ADEC-9E5D6809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091F7-F918-4739-B021-833E20CF6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EFA8C-8E8D-4B25-8293-2B0050B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9E158-8CE4-45BD-9CD4-4909A3A60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041C5-15DD-4111-A887-990DE9B0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028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34C34-D529-4243-A3FE-99CBD0682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2258-3FBB-4DA5-94A1-89709716F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7368D-5CA7-4062-B109-D9C5ED3D0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11796-B536-4CA7-AFF6-047DA64F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82104-4603-490B-8503-92133791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1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4FAD-DCB1-48EC-9D17-FBD7AC395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F576D-A7F6-4621-AF98-9B337F5D6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C094-84E6-4B61-BAD8-70C316C6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80F6E-D6E2-4A23-A97E-BFF65434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2629F-E236-4DCE-A210-A106A58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12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4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6A23-AA30-402D-A5EA-91215AB9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AD18-85F7-4100-B592-5EC97DAC2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B7E75-A928-483F-9505-A0AC06D4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C313C-436B-4578-889F-3DD95A24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811BE-6C57-4DD9-AF32-87BB2F6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48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CDBC-504C-49DD-9693-89996411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855EB-9FFD-4E10-9BD4-3212CA137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131F7-64C2-4991-948C-30F2A5BE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86136-68C9-47AB-B2BB-F982030D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144CB-BFBD-4D4A-8670-DE44933D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84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CB479-5D71-49E8-ABAC-2DD1E621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2721-0F67-4AAD-B2F0-1E595BBE7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13035-AD0F-4BC9-BAD2-6590A717F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A04FC-DCD4-45D7-AD98-EF170A6C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35A51-700D-4F81-8162-485D454F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B5449-F253-4247-907A-1155B952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65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F14A-4402-49AF-9102-7C45CC33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48A7B-54AD-4C45-AB59-EDDE40812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763BF-1579-4960-8AFF-2C92425A8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742C7-AE27-4044-90A8-388EF4C2C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08EB6-8EFC-413C-A64E-0B368DEAB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548D6-0425-4C92-B7FC-1FCE7342C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339AF3-10EA-4B1D-B849-753EBAD6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D948E-F880-4BFE-A26D-664FF0AF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98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D832-1C2F-49E1-B885-9FB110CB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BE5A0-E984-4677-85CE-D24CC257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B7684-BC82-4D4C-808F-D7870307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724EE-1E0A-48CB-BDFA-4157E9D6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00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C4DC9-76B0-48EB-873F-EE7983F5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67F6C-8D99-4213-916B-C779954F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BFAE9-8F98-416F-931D-799DC089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40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3F6F-9208-47B1-9906-293929BB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ECB1-4A7E-4102-A00A-4DCA0D73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06388-559B-4A93-B8B0-FB3D83AC7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0F664-870B-45E0-B3C1-01CA7BE0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BDD96-8BBF-49DE-94AA-D6E6B008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FEF8A-4629-4475-9A9B-D36DCA67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98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3E0A5A-2166-4ADB-BAC9-DEAEDD74E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8215E-5D35-4076-9028-80872500A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39DFB-5EEE-4C7F-8A98-411B0D7A2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87258-09B1-4569-9A16-99821289C64D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452C4-C367-4DC1-9C0F-BE93BC281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C85C2-B696-42C9-B7D8-003B9502C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9AA53-5F3D-464E-BA73-4F13C640CE34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5779-2A7E-4826-821C-88320A58ABB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90686" y="5955639"/>
            <a:ext cx="3081241" cy="6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2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A535-FD18-4006-B948-20C4F18FA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43435"/>
          </a:xfrm>
        </p:spPr>
        <p:txBody>
          <a:bodyPr/>
          <a:lstStyle/>
          <a:p>
            <a:r>
              <a:rPr lang="en-GB" b="1" dirty="0"/>
              <a:t>NF-</a:t>
            </a:r>
            <a:r>
              <a:rPr lang="el-GR" b="1" dirty="0"/>
              <a:t>κ</a:t>
            </a:r>
            <a:r>
              <a:rPr lang="en-GB" b="1" dirty="0"/>
              <a:t>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9C200-5BDF-4702-93BA-EACD4112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0328"/>
            <a:ext cx="5339137" cy="2247472"/>
          </a:xfrm>
        </p:spPr>
        <p:txBody>
          <a:bodyPr>
            <a:normAutofit/>
          </a:bodyPr>
          <a:lstStyle/>
          <a:p>
            <a:r>
              <a:rPr lang="en-GB" sz="2800" dirty="0"/>
              <a:t>Modelling Across Scales: </a:t>
            </a:r>
          </a:p>
          <a:p>
            <a:r>
              <a:rPr lang="en-GB" sz="2800" dirty="0"/>
              <a:t>From Molecules to Pandemics</a:t>
            </a:r>
          </a:p>
          <a:p>
            <a:endParaRPr lang="en-GB" sz="2800" dirty="0"/>
          </a:p>
          <a:p>
            <a:r>
              <a:rPr lang="en-GB" sz="2800" dirty="0"/>
              <a:t>Week 3: Cancer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3F5DC-CEF2-4406-A9DA-CD6C546C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787" y="339888"/>
            <a:ext cx="4983945" cy="61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5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0" name="Content Placeholder 7">
            <a:extLst>
              <a:ext uri="{FF2B5EF4-FFF2-40B4-BE49-F238E27FC236}">
                <a16:creationId xmlns:a16="http://schemas.microsoft.com/office/drawing/2014/main" id="{49D3C3F5-7D13-4025-AD06-003BE732C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5"/>
          <a:stretch/>
        </p:blipFill>
        <p:spPr>
          <a:xfrm>
            <a:off x="-6238" y="237906"/>
            <a:ext cx="1006505" cy="33226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38DC2DD-9192-4478-927E-18C686323F55}"/>
              </a:ext>
            </a:extLst>
          </p:cNvPr>
          <p:cNvSpPr/>
          <p:nvPr/>
        </p:nvSpPr>
        <p:spPr>
          <a:xfrm rot="16200000">
            <a:off x="3182989" y="834538"/>
            <a:ext cx="2880025" cy="4165201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621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10236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1" name="Content Placeholder 7">
            <a:extLst>
              <a:ext uri="{FF2B5EF4-FFF2-40B4-BE49-F238E27FC236}">
                <a16:creationId xmlns:a16="http://schemas.microsoft.com/office/drawing/2014/main" id="{5C37B9A5-6179-4922-B71D-8FD15A18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3"/>
          <a:stretch/>
        </p:blipFill>
        <p:spPr>
          <a:xfrm>
            <a:off x="-6238" y="237906"/>
            <a:ext cx="1633108" cy="33226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A95A88E-6A8F-49D2-9D66-745339F56667}"/>
              </a:ext>
            </a:extLst>
          </p:cNvPr>
          <p:cNvSpPr/>
          <p:nvPr/>
        </p:nvSpPr>
        <p:spPr>
          <a:xfrm rot="16200000">
            <a:off x="7380512" y="634206"/>
            <a:ext cx="2880025" cy="419809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2FC320-27FC-470B-A2BE-FCDD5A4FA338}"/>
              </a:ext>
            </a:extLst>
          </p:cNvPr>
          <p:cNvSpPr/>
          <p:nvPr/>
        </p:nvSpPr>
        <p:spPr>
          <a:xfrm rot="16200000">
            <a:off x="8049127" y="1993657"/>
            <a:ext cx="1310181" cy="5216432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10236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1" name="Content Placeholder 7">
            <a:extLst>
              <a:ext uri="{FF2B5EF4-FFF2-40B4-BE49-F238E27FC236}">
                <a16:creationId xmlns:a16="http://schemas.microsoft.com/office/drawing/2014/main" id="{5C37B9A5-6179-4922-B71D-8FD15A18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3"/>
          <a:stretch/>
        </p:blipFill>
        <p:spPr>
          <a:xfrm>
            <a:off x="-6238" y="237906"/>
            <a:ext cx="1633108" cy="33226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A95A88E-6A8F-49D2-9D66-745339F56667}"/>
              </a:ext>
            </a:extLst>
          </p:cNvPr>
          <p:cNvSpPr/>
          <p:nvPr/>
        </p:nvSpPr>
        <p:spPr>
          <a:xfrm rot="16200000">
            <a:off x="5554033" y="1080360"/>
            <a:ext cx="2382511" cy="9594798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2FC320-27FC-470B-A2BE-FCDD5A4FA338}"/>
              </a:ext>
            </a:extLst>
          </p:cNvPr>
          <p:cNvSpPr/>
          <p:nvPr/>
        </p:nvSpPr>
        <p:spPr>
          <a:xfrm rot="16200000">
            <a:off x="8139840" y="1353703"/>
            <a:ext cx="2422385" cy="5216432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4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1" name="Content Placeholder 7">
            <a:extLst>
              <a:ext uri="{FF2B5EF4-FFF2-40B4-BE49-F238E27FC236}">
                <a16:creationId xmlns:a16="http://schemas.microsoft.com/office/drawing/2014/main" id="{5C37B9A5-6179-4922-B71D-8FD15A18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735"/>
          <a:stretch/>
        </p:blipFill>
        <p:spPr>
          <a:xfrm>
            <a:off x="-6238" y="237906"/>
            <a:ext cx="2156354" cy="332263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A559F15-B746-46B6-8259-1DA84D35F90A}"/>
              </a:ext>
            </a:extLst>
          </p:cNvPr>
          <p:cNvSpPr/>
          <p:nvPr/>
        </p:nvSpPr>
        <p:spPr>
          <a:xfrm rot="16200000">
            <a:off x="2945166" y="2665909"/>
            <a:ext cx="2214340" cy="419809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AFC967D-1257-4EDD-82E1-4EBADAA8B3B9}"/>
              </a:ext>
            </a:extLst>
          </p:cNvPr>
          <p:cNvSpPr/>
          <p:nvPr/>
        </p:nvSpPr>
        <p:spPr>
          <a:xfrm>
            <a:off x="3898470" y="1576405"/>
            <a:ext cx="2214340" cy="5149742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DE43604-0060-4CDE-9BF2-D52C97AFAF4F}"/>
              </a:ext>
            </a:extLst>
          </p:cNvPr>
          <p:cNvSpPr/>
          <p:nvPr/>
        </p:nvSpPr>
        <p:spPr>
          <a:xfrm rot="16200000">
            <a:off x="3524692" y="430025"/>
            <a:ext cx="2214340" cy="4371517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123D068-9446-421A-A2E5-FB1A35E6C6FF}"/>
              </a:ext>
            </a:extLst>
          </p:cNvPr>
          <p:cNvSpPr/>
          <p:nvPr/>
        </p:nvSpPr>
        <p:spPr>
          <a:xfrm rot="16200000">
            <a:off x="5708303" y="4828464"/>
            <a:ext cx="2214340" cy="143894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74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1" name="Content Placeholder 7">
            <a:extLst>
              <a:ext uri="{FF2B5EF4-FFF2-40B4-BE49-F238E27FC236}">
                <a16:creationId xmlns:a16="http://schemas.microsoft.com/office/drawing/2014/main" id="{5C37B9A5-6179-4922-B71D-8FD15A18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18"/>
          <a:stretch/>
        </p:blipFill>
        <p:spPr>
          <a:xfrm>
            <a:off x="-6238" y="237906"/>
            <a:ext cx="4903358" cy="33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6991-3B7D-4A09-8696-85AB93E6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5606C-0F97-48A2-9FB9-F3A8613401D1}"/>
                  </a:ext>
                </a:extLst>
              </p:cNvPr>
              <p:cNvSpPr txBox="1"/>
              <p:nvPr/>
            </p:nvSpPr>
            <p:spPr>
              <a:xfrm>
                <a:off x="2827020" y="2190999"/>
                <a:ext cx="1668085" cy="93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35606C-0F97-48A2-9FB9-F3A86134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020" y="2190999"/>
                <a:ext cx="1668085" cy="938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873818-BC7B-40F6-A6A0-04ED592912A0}"/>
                  </a:ext>
                </a:extLst>
              </p:cNvPr>
              <p:cNvSpPr txBox="1"/>
              <p:nvPr/>
            </p:nvSpPr>
            <p:spPr>
              <a:xfrm>
                <a:off x="6965591" y="3630093"/>
                <a:ext cx="2286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873818-BC7B-40F6-A6A0-04ED59291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591" y="3630093"/>
                <a:ext cx="228600" cy="369332"/>
              </a:xfrm>
              <a:prstGeom prst="rect">
                <a:avLst/>
              </a:prstGeom>
              <a:blipFill>
                <a:blip r:embed="rId4"/>
                <a:stretch>
                  <a:fillRect l="-43243" r="-43243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0C6F25AB-6DFA-406B-AE79-5478DEDF3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591" y="1336816"/>
            <a:ext cx="441069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89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C544-89FB-457C-9BCE-1E84F3F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69DAB-EADF-4F05-B1C9-38ABBD5B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Models consist of Ordinary Differential Equations</a:t>
            </a:r>
          </a:p>
          <a:p>
            <a:r>
              <a:rPr lang="en-GB" dirty="0"/>
              <a:t>Individual equations are simple: bind and unbind at different rates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82D7B2-F4B4-4977-9473-9F525FBEF345}"/>
              </a:ext>
            </a:extLst>
          </p:cNvPr>
          <p:cNvSpPr/>
          <p:nvPr/>
        </p:nvSpPr>
        <p:spPr>
          <a:xfrm>
            <a:off x="8072846" y="3544388"/>
            <a:ext cx="139337" cy="8708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0DF55-4556-4EB1-A549-69B82969C3BD}"/>
              </a:ext>
            </a:extLst>
          </p:cNvPr>
          <p:cNvSpPr/>
          <p:nvPr/>
        </p:nvSpPr>
        <p:spPr>
          <a:xfrm>
            <a:off x="10702834" y="3526968"/>
            <a:ext cx="174171" cy="148047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B0B67-63EF-4ECD-BACA-AB1091FD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76" y="3429000"/>
            <a:ext cx="4210638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97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C544-89FB-457C-9BCE-1E84F3F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69DAB-EADF-4F05-B1C9-38ABBD5B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937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Models consist of ODEs</a:t>
            </a:r>
          </a:p>
          <a:p>
            <a:r>
              <a:rPr lang="en-GB" dirty="0"/>
              <a:t>We code them in the Julia programming language</a:t>
            </a:r>
          </a:p>
          <a:p>
            <a:r>
              <a:rPr lang="en-GB" dirty="0"/>
              <a:t>We solve them automatically and generate dynamic concentrations for everything we model</a:t>
            </a:r>
          </a:p>
          <a:p>
            <a:r>
              <a:rPr lang="en-GB" dirty="0"/>
              <a:t>Individual equations are simple: bind and unbind at different rates</a:t>
            </a:r>
          </a:p>
          <a:p>
            <a:r>
              <a:rPr lang="en-GB" dirty="0"/>
              <a:t>Complexity comes from many interacting reactions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B3F326D4-4DCE-420D-B142-5FD1D5920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00"/>
          <a:stretch/>
        </p:blipFill>
        <p:spPr>
          <a:xfrm>
            <a:off x="5889226" y="1110534"/>
            <a:ext cx="6797212" cy="2860574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82D7B2-F4B4-4977-9473-9F525FBEF345}"/>
              </a:ext>
            </a:extLst>
          </p:cNvPr>
          <p:cNvSpPr/>
          <p:nvPr/>
        </p:nvSpPr>
        <p:spPr>
          <a:xfrm>
            <a:off x="8072846" y="3544388"/>
            <a:ext cx="139337" cy="8708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0DF55-4556-4EB1-A549-69B82969C3BD}"/>
              </a:ext>
            </a:extLst>
          </p:cNvPr>
          <p:cNvSpPr/>
          <p:nvPr/>
        </p:nvSpPr>
        <p:spPr>
          <a:xfrm>
            <a:off x="10702834" y="3526968"/>
            <a:ext cx="174171" cy="148047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48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C544-89FB-457C-9BCE-1E84F3F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B3F326D4-4DCE-420D-B142-5FD1D5920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00"/>
          <a:stretch/>
        </p:blipFill>
        <p:spPr>
          <a:xfrm>
            <a:off x="3317966" y="1091660"/>
            <a:ext cx="6533830" cy="2749731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/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𝑃𝑟𝑜𝑡𝑒𝑖𝑛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𝑝𝑟𝑜𝑑𝑢𝑐𝑡𝑖𝑜𝑛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298841C-3173-4632-8E80-3251D092AE88}"/>
              </a:ext>
            </a:extLst>
          </p:cNvPr>
          <p:cNvSpPr/>
          <p:nvPr/>
        </p:nvSpPr>
        <p:spPr>
          <a:xfrm>
            <a:off x="7991131" y="1850227"/>
            <a:ext cx="1207298" cy="1991164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35AE8-C701-4207-AA8A-6DCCCE75ED4E}"/>
              </a:ext>
            </a:extLst>
          </p:cNvPr>
          <p:cNvSpPr/>
          <p:nvPr/>
        </p:nvSpPr>
        <p:spPr>
          <a:xfrm>
            <a:off x="6975566" y="1848178"/>
            <a:ext cx="1207298" cy="569045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873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C544-89FB-457C-9BCE-1E84F3F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/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𝑃𝑟𝑜𝑡𝑒𝑖𝑛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𝑝𝑟𝑜𝑑𝑢𝑐𝑡𝑖𝑜𝑛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7BDD7-05A6-4705-9F88-B1C327BE94D8}"/>
                  </a:ext>
                </a:extLst>
              </p:cNvPr>
              <p:cNvSpPr txBox="1"/>
              <p:nvPr/>
            </p:nvSpPr>
            <p:spPr>
              <a:xfrm>
                <a:off x="838200" y="2077725"/>
                <a:ext cx="1078801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κ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κ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𝐵𝑛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4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4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𝐵𝑛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7BDD7-05A6-4705-9F88-B1C327BE9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77725"/>
                <a:ext cx="10788017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28939-DD6F-4645-B917-A0572202D477}"/>
                  </a:ext>
                </a:extLst>
              </p:cNvPr>
              <p:cNvSpPr txBox="1"/>
              <p:nvPr/>
            </p:nvSpPr>
            <p:spPr>
              <a:xfrm>
                <a:off x="1697680" y="3449152"/>
                <a:ext cx="42613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NF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association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28939-DD6F-4645-B917-A0572202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80" y="3449152"/>
                <a:ext cx="4261359" cy="369332"/>
              </a:xfrm>
              <a:prstGeom prst="rect">
                <a:avLst/>
              </a:prstGeom>
              <a:blipFill>
                <a:blip r:embed="rId5"/>
                <a:stretch>
                  <a:fillRect l="-1286" r="-85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9E535-309E-4EBA-B073-DA517956F788}"/>
                  </a:ext>
                </a:extLst>
              </p:cNvPr>
              <p:cNvSpPr txBox="1"/>
              <p:nvPr/>
            </p:nvSpPr>
            <p:spPr>
              <a:xfrm>
                <a:off x="4632907" y="994751"/>
                <a:ext cx="39465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IkBa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NFkBn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dissociation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9E535-309E-4EBA-B073-DA517956F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07" y="994751"/>
                <a:ext cx="3946593" cy="369332"/>
              </a:xfrm>
              <a:prstGeom prst="rect">
                <a:avLst/>
              </a:prstGeom>
              <a:blipFill>
                <a:blip r:embed="rId6"/>
                <a:stretch>
                  <a:fillRect l="-1391" r="-1082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625972-2CD5-4DED-8F13-C6F6AA6920DE}"/>
                  </a:ext>
                </a:extLst>
              </p:cNvPr>
              <p:cNvSpPr txBox="1"/>
              <p:nvPr/>
            </p:nvSpPr>
            <p:spPr>
              <a:xfrm>
                <a:off x="7685464" y="3449152"/>
                <a:ext cx="3712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NF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nuclear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export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625972-2CD5-4DED-8F13-C6F6AA692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64" y="3449152"/>
                <a:ext cx="3712555" cy="369332"/>
              </a:xfrm>
              <a:prstGeom prst="rect">
                <a:avLst/>
              </a:prstGeom>
              <a:blipFill>
                <a:blip r:embed="rId7"/>
                <a:stretch>
                  <a:fillRect l="-1642" r="-2135" b="-3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0E35991-4CB5-4C81-968C-1ECD745BC56D}"/>
              </a:ext>
            </a:extLst>
          </p:cNvPr>
          <p:cNvSpPr/>
          <p:nvPr/>
        </p:nvSpPr>
        <p:spPr>
          <a:xfrm>
            <a:off x="4803112" y="4300034"/>
            <a:ext cx="2602523" cy="4308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D52EDD-9BCD-4A48-A9DD-27049DAE81B2}"/>
              </a:ext>
            </a:extLst>
          </p:cNvPr>
          <p:cNvSpPr/>
          <p:nvPr/>
        </p:nvSpPr>
        <p:spPr>
          <a:xfrm>
            <a:off x="3219451" y="2243986"/>
            <a:ext cx="2876550" cy="4308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F0E90-5A24-4D0C-A995-37B7C3611DBE}"/>
              </a:ext>
            </a:extLst>
          </p:cNvPr>
          <p:cNvSpPr/>
          <p:nvPr/>
        </p:nvSpPr>
        <p:spPr>
          <a:xfrm>
            <a:off x="7824788" y="4300034"/>
            <a:ext cx="2570485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8AFF26-BD2D-44C9-89CD-79F523561D88}"/>
              </a:ext>
            </a:extLst>
          </p:cNvPr>
          <p:cNvSpPr/>
          <p:nvPr/>
        </p:nvSpPr>
        <p:spPr>
          <a:xfrm>
            <a:off x="6464299" y="2243986"/>
            <a:ext cx="2358153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638102-888D-451A-A98C-A9D8C96D057F}"/>
              </a:ext>
            </a:extLst>
          </p:cNvPr>
          <p:cNvSpPr/>
          <p:nvPr/>
        </p:nvSpPr>
        <p:spPr>
          <a:xfrm>
            <a:off x="9192223" y="2243986"/>
            <a:ext cx="2433994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9BDB34F1-51DC-496B-A2F7-960E2CF177C9}"/>
              </a:ext>
            </a:extLst>
          </p:cNvPr>
          <p:cNvSpPr/>
          <p:nvPr/>
        </p:nvSpPr>
        <p:spPr>
          <a:xfrm>
            <a:off x="3275763" y="2653604"/>
            <a:ext cx="281353" cy="701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727FDFB-2E6A-4E76-9843-304FED105C95}"/>
              </a:ext>
            </a:extLst>
          </p:cNvPr>
          <p:cNvSpPr/>
          <p:nvPr/>
        </p:nvSpPr>
        <p:spPr>
          <a:xfrm flipV="1">
            <a:off x="6529135" y="1501846"/>
            <a:ext cx="281353" cy="8042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61E3533-35B5-433B-B0E2-AE24EBEFCF72}"/>
              </a:ext>
            </a:extLst>
          </p:cNvPr>
          <p:cNvSpPr/>
          <p:nvPr/>
        </p:nvSpPr>
        <p:spPr>
          <a:xfrm>
            <a:off x="9302481" y="2627054"/>
            <a:ext cx="281353" cy="7277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296B0-DBBF-40C1-A5D7-18E41A292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115" y="5339576"/>
            <a:ext cx="1338273" cy="280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DC5D91-823D-4CCC-9359-0C2D775A42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4367" y="5339575"/>
            <a:ext cx="7544853" cy="276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81181-0F56-4433-8951-D87FECA2F8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4787" y="5379331"/>
            <a:ext cx="22863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2E9B-6150-4E6F-9065-773778CA8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4264F-DF45-4572-A09B-52907853E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88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C544-89FB-457C-9BCE-1E84F3FC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/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𝑃𝑟𝑜𝑡𝑒𝑖𝑛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𝑝𝑟𝑜𝑑𝑢𝑐𝑡𝑖𝑜𝑛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FFC229-BD47-410F-8BAD-A93A794C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225" y="4300034"/>
                <a:ext cx="753982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7BDD7-05A6-4705-9F88-B1C327BE94D8}"/>
                  </a:ext>
                </a:extLst>
              </p:cNvPr>
              <p:cNvSpPr txBox="1"/>
              <p:nvPr/>
            </p:nvSpPr>
            <p:spPr>
              <a:xfrm>
                <a:off x="838200" y="2077725"/>
                <a:ext cx="11200182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κ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4 ∗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4 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𝐵𝑛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7BDD7-05A6-4705-9F88-B1C327BE9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77725"/>
                <a:ext cx="11200182" cy="7040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28939-DD6F-4645-B917-A0572202D477}"/>
                  </a:ext>
                </a:extLst>
              </p:cNvPr>
              <p:cNvSpPr txBox="1"/>
              <p:nvPr/>
            </p:nvSpPr>
            <p:spPr>
              <a:xfrm>
                <a:off x="991150" y="3441554"/>
                <a:ext cx="3324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 i="0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 b="0" i="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nuclear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import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28939-DD6F-4645-B917-A0572202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50" y="3441554"/>
                <a:ext cx="3324628" cy="369332"/>
              </a:xfrm>
              <a:prstGeom prst="rect">
                <a:avLst/>
              </a:prstGeom>
              <a:blipFill>
                <a:blip r:embed="rId5"/>
                <a:stretch>
                  <a:fillRect l="-1835" r="-1284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9E535-309E-4EBA-B073-DA517956F788}"/>
                  </a:ext>
                </a:extLst>
              </p:cNvPr>
              <p:cNvSpPr txBox="1"/>
              <p:nvPr/>
            </p:nvSpPr>
            <p:spPr>
              <a:xfrm>
                <a:off x="3485504" y="1000106"/>
                <a:ext cx="34544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nuclear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export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9E535-309E-4EBA-B073-DA517956F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04" y="1000106"/>
                <a:ext cx="3454472" cy="369332"/>
              </a:xfrm>
              <a:prstGeom prst="rect">
                <a:avLst/>
              </a:prstGeom>
              <a:blipFill>
                <a:blip r:embed="rId6"/>
                <a:stretch>
                  <a:fillRect l="-1767" r="-1237" b="-29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625972-2CD5-4DED-8F13-C6F6AA6920DE}"/>
                  </a:ext>
                </a:extLst>
              </p:cNvPr>
              <p:cNvSpPr txBox="1"/>
              <p:nvPr/>
            </p:nvSpPr>
            <p:spPr>
              <a:xfrm>
                <a:off x="6333743" y="3458310"/>
                <a:ext cx="34485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NF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association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625972-2CD5-4DED-8F13-C6F6AA692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743" y="3458310"/>
                <a:ext cx="3448508" cy="369332"/>
              </a:xfrm>
              <a:prstGeom prst="rect">
                <a:avLst/>
              </a:prstGeom>
              <a:blipFill>
                <a:blip r:embed="rId7"/>
                <a:stretch>
                  <a:fillRect l="-1590" r="-1413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0E35991-4CB5-4C81-968C-1ECD745BC56D}"/>
              </a:ext>
            </a:extLst>
          </p:cNvPr>
          <p:cNvSpPr/>
          <p:nvPr/>
        </p:nvSpPr>
        <p:spPr>
          <a:xfrm>
            <a:off x="4803112" y="4300034"/>
            <a:ext cx="2602523" cy="4308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D52EDD-9BCD-4A48-A9DD-27049DAE81B2}"/>
              </a:ext>
            </a:extLst>
          </p:cNvPr>
          <p:cNvSpPr/>
          <p:nvPr/>
        </p:nvSpPr>
        <p:spPr>
          <a:xfrm>
            <a:off x="2524539" y="2243986"/>
            <a:ext cx="1550048" cy="4308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F0E90-5A24-4D0C-A995-37B7C3611DBE}"/>
              </a:ext>
            </a:extLst>
          </p:cNvPr>
          <p:cNvSpPr/>
          <p:nvPr/>
        </p:nvSpPr>
        <p:spPr>
          <a:xfrm>
            <a:off x="7824788" y="4300034"/>
            <a:ext cx="2570485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8AFF26-BD2D-44C9-89CD-79F523561D88}"/>
              </a:ext>
            </a:extLst>
          </p:cNvPr>
          <p:cNvSpPr/>
          <p:nvPr/>
        </p:nvSpPr>
        <p:spPr>
          <a:xfrm>
            <a:off x="4403035" y="2243986"/>
            <a:ext cx="1713935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638102-888D-451A-A98C-A9D8C96D057F}"/>
              </a:ext>
            </a:extLst>
          </p:cNvPr>
          <p:cNvSpPr/>
          <p:nvPr/>
        </p:nvSpPr>
        <p:spPr>
          <a:xfrm>
            <a:off x="9614665" y="2256805"/>
            <a:ext cx="2433994" cy="4308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9BDB34F1-51DC-496B-A2F7-960E2CF177C9}"/>
              </a:ext>
            </a:extLst>
          </p:cNvPr>
          <p:cNvSpPr/>
          <p:nvPr/>
        </p:nvSpPr>
        <p:spPr>
          <a:xfrm>
            <a:off x="2618548" y="2671930"/>
            <a:ext cx="281353" cy="701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727FDFB-2E6A-4E76-9843-304FED105C95}"/>
              </a:ext>
            </a:extLst>
          </p:cNvPr>
          <p:cNvSpPr/>
          <p:nvPr/>
        </p:nvSpPr>
        <p:spPr>
          <a:xfrm flipV="1">
            <a:off x="5002106" y="1462214"/>
            <a:ext cx="281353" cy="8042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B917D3-0EFB-4B8A-BC82-12153991C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4337" y="5212471"/>
            <a:ext cx="10231278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B7EB9-560A-460F-9DA3-229813286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85" y="5246031"/>
            <a:ext cx="1638301" cy="3806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403041-D0DE-447B-B18B-981354C9E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4257" y="5293225"/>
            <a:ext cx="314369" cy="3334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F7061D-4ABD-4BB9-A9DB-9940771E08D5}"/>
              </a:ext>
            </a:extLst>
          </p:cNvPr>
          <p:cNvSpPr/>
          <p:nvPr/>
        </p:nvSpPr>
        <p:spPr>
          <a:xfrm>
            <a:off x="6445417" y="2243986"/>
            <a:ext cx="2897365" cy="43088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61E3533-35B5-433B-B0E2-AE24EBEFCF72}"/>
              </a:ext>
            </a:extLst>
          </p:cNvPr>
          <p:cNvSpPr/>
          <p:nvPr/>
        </p:nvSpPr>
        <p:spPr>
          <a:xfrm>
            <a:off x="7393348" y="2671930"/>
            <a:ext cx="281353" cy="7277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D5243A87-96C3-4623-A196-63C8F6C46E45}"/>
              </a:ext>
            </a:extLst>
          </p:cNvPr>
          <p:cNvSpPr/>
          <p:nvPr/>
        </p:nvSpPr>
        <p:spPr>
          <a:xfrm flipV="1">
            <a:off x="10690985" y="1472664"/>
            <a:ext cx="281353" cy="8042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DD1CC4-8BE1-41F4-944A-2F0D30CB13F8}"/>
                  </a:ext>
                </a:extLst>
              </p:cNvPr>
              <p:cNvSpPr txBox="1"/>
              <p:nvPr/>
            </p:nvSpPr>
            <p:spPr>
              <a:xfrm>
                <a:off x="8219759" y="1061866"/>
                <a:ext cx="4143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</a:rPr>
                        <m:t>κ</m:t>
                      </m:r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NFκBn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dissociation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DD1CC4-8BE1-41F4-944A-2F0D30CB1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759" y="1061866"/>
                <a:ext cx="4143763" cy="369332"/>
              </a:xfrm>
              <a:prstGeom prst="rect">
                <a:avLst/>
              </a:prstGeom>
              <a:blipFill>
                <a:blip r:embed="rId11"/>
                <a:stretch>
                  <a:fillRect l="-1176" r="-1029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045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989B-042A-4016-9295-F45B6E2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5587" cy="4351338"/>
          </a:xfrm>
        </p:spPr>
        <p:txBody>
          <a:bodyPr/>
          <a:lstStyle/>
          <a:p>
            <a:r>
              <a:rPr lang="en-GB" dirty="0"/>
              <a:t>Three I</a:t>
            </a:r>
            <a:r>
              <a:rPr lang="el-GR" dirty="0"/>
              <a:t>κ</a:t>
            </a:r>
            <a:r>
              <a:rPr lang="en-GB" dirty="0"/>
              <a:t>B Isoforms: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α</a:t>
            </a:r>
            <a:r>
              <a:rPr lang="en-GB" dirty="0"/>
              <a:t>  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β</a:t>
            </a:r>
            <a:r>
              <a:rPr lang="en-GB" dirty="0"/>
              <a:t>  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ε</a:t>
            </a:r>
            <a:endParaRPr lang="en-GB" dirty="0"/>
          </a:p>
          <a:p>
            <a:endParaRPr lang="en-GB" dirty="0"/>
          </a:p>
          <a:p>
            <a:r>
              <a:rPr lang="en-GB" dirty="0"/>
              <a:t>Using the model, the authors show that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α</a:t>
            </a:r>
            <a:r>
              <a:rPr lang="en-GB" dirty="0"/>
              <a:t> gives strong negative feedback</a:t>
            </a:r>
          </a:p>
          <a:p>
            <a:endParaRPr lang="en-GB" dirty="0"/>
          </a:p>
          <a:p>
            <a:r>
              <a:rPr lang="en-GB" dirty="0"/>
              <a:t>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β</a:t>
            </a:r>
            <a:r>
              <a:rPr lang="en-GB" dirty="0"/>
              <a:t> and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ε</a:t>
            </a:r>
            <a:r>
              <a:rPr lang="en-GB" dirty="0"/>
              <a:t> reduce the amplitude of oscillations, eventually stabilising the level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43A46-ACD3-4DD4-8615-03B38E7C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98"/>
            <a:ext cx="10515600" cy="1325563"/>
          </a:xfrm>
        </p:spPr>
        <p:txBody>
          <a:bodyPr/>
          <a:lstStyle/>
          <a:p>
            <a:r>
              <a:rPr lang="en-GB" dirty="0"/>
              <a:t>Hoffman </a:t>
            </a:r>
            <a:r>
              <a:rPr lang="en-GB" i="1" dirty="0"/>
              <a:t>et al</a:t>
            </a:r>
            <a:r>
              <a:rPr lang="en-GB" dirty="0"/>
              <a:t>.</a:t>
            </a:r>
            <a:r>
              <a:rPr lang="en-GB" i="1" dirty="0"/>
              <a:t> </a:t>
            </a:r>
            <a:r>
              <a:rPr lang="en-GB" dirty="0"/>
              <a:t>2002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2C59B-21C6-46EF-9D86-877158DF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676" y="1245324"/>
            <a:ext cx="5070324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8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95805E-049F-4E14-9143-8DE67269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787" y="339888"/>
            <a:ext cx="4983945" cy="6162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43A46-ACD3-4DD4-8615-03B38E7C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98"/>
            <a:ext cx="10515600" cy="1325563"/>
          </a:xfrm>
        </p:spPr>
        <p:txBody>
          <a:bodyPr/>
          <a:lstStyle/>
          <a:p>
            <a:r>
              <a:rPr lang="en-GB" dirty="0"/>
              <a:t>Hoffman </a:t>
            </a:r>
            <a:r>
              <a:rPr lang="en-GB" i="1" dirty="0"/>
              <a:t>et al</a:t>
            </a:r>
            <a:r>
              <a:rPr lang="en-GB" dirty="0"/>
              <a:t>.</a:t>
            </a:r>
            <a:r>
              <a:rPr lang="en-GB" i="1" dirty="0"/>
              <a:t> </a:t>
            </a:r>
            <a:r>
              <a:rPr lang="en-GB" dirty="0"/>
              <a:t>2002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DF94FE-3DC0-48B7-9CA4-7DDC78AC1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610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414252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B5BC95-940B-4C50-BF8E-56EDDB155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87" y="1381600"/>
            <a:ext cx="4236959" cy="28246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989B-042A-4016-9295-F45B6E2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6239"/>
            <a:ext cx="6275587" cy="1970723"/>
          </a:xfrm>
        </p:spPr>
        <p:txBody>
          <a:bodyPr/>
          <a:lstStyle/>
          <a:p>
            <a:r>
              <a:rPr lang="en-GB" dirty="0"/>
              <a:t>Removal of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β</a:t>
            </a:r>
            <a:r>
              <a:rPr lang="en-GB" dirty="0"/>
              <a:t> and I</a:t>
            </a:r>
            <a:r>
              <a:rPr lang="el-GR" dirty="0"/>
              <a:t>κ</a:t>
            </a:r>
            <a:r>
              <a:rPr lang="en-GB" dirty="0"/>
              <a:t>B</a:t>
            </a:r>
            <a:r>
              <a:rPr lang="el-GR" dirty="0"/>
              <a:t>ε</a:t>
            </a:r>
            <a:r>
              <a:rPr lang="en-GB" dirty="0"/>
              <a:t> would keep the model oscillating indefinitely!</a:t>
            </a:r>
          </a:p>
          <a:p>
            <a:r>
              <a:rPr lang="en-GB" dirty="0"/>
              <a:t>What other parameters might lead to chronic </a:t>
            </a:r>
            <a:r>
              <a:rPr lang="en-GB" dirty="0" err="1"/>
              <a:t>NFkB</a:t>
            </a:r>
            <a:r>
              <a:rPr lang="en-GB" dirty="0"/>
              <a:t> levels?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43A46-ACD3-4DD4-8615-03B38E7C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98"/>
            <a:ext cx="10515600" cy="1325563"/>
          </a:xfrm>
        </p:spPr>
        <p:txBody>
          <a:bodyPr/>
          <a:lstStyle/>
          <a:p>
            <a:r>
              <a:rPr lang="en-GB" dirty="0"/>
              <a:t>Hoffman </a:t>
            </a:r>
            <a:r>
              <a:rPr lang="en-GB" i="1" dirty="0"/>
              <a:t>et al</a:t>
            </a:r>
            <a:r>
              <a:rPr lang="en-GB" dirty="0"/>
              <a:t>.</a:t>
            </a:r>
            <a:r>
              <a:rPr lang="en-GB" i="1" dirty="0"/>
              <a:t> </a:t>
            </a:r>
            <a:r>
              <a:rPr lang="en-GB" dirty="0"/>
              <a:t>2002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BDB35E-3E65-4378-9213-60F077C244C5}"/>
              </a:ext>
            </a:extLst>
          </p:cNvPr>
          <p:cNvSpPr/>
          <p:nvPr/>
        </p:nvSpPr>
        <p:spPr>
          <a:xfrm>
            <a:off x="1979525" y="1868993"/>
            <a:ext cx="3476730" cy="1919236"/>
          </a:xfrm>
          <a:custGeom>
            <a:avLst/>
            <a:gdLst>
              <a:gd name="connsiteX0" fmla="*/ 0 w 3476730"/>
              <a:gd name="connsiteY0" fmla="*/ 1919236 h 1919236"/>
              <a:gd name="connsiteX1" fmla="*/ 30145 w 3476730"/>
              <a:gd name="connsiteY1" fmla="*/ 1828800 h 1919236"/>
              <a:gd name="connsiteX2" fmla="*/ 40194 w 3476730"/>
              <a:gd name="connsiteY2" fmla="*/ 1798655 h 1919236"/>
              <a:gd name="connsiteX3" fmla="*/ 60290 w 3476730"/>
              <a:gd name="connsiteY3" fmla="*/ 1768510 h 1919236"/>
              <a:gd name="connsiteX4" fmla="*/ 80387 w 3476730"/>
              <a:gd name="connsiteY4" fmla="*/ 1708220 h 1919236"/>
              <a:gd name="connsiteX5" fmla="*/ 90435 w 3476730"/>
              <a:gd name="connsiteY5" fmla="*/ 1678075 h 1919236"/>
              <a:gd name="connsiteX6" fmla="*/ 100484 w 3476730"/>
              <a:gd name="connsiteY6" fmla="*/ 1487156 h 1919236"/>
              <a:gd name="connsiteX7" fmla="*/ 110532 w 3476730"/>
              <a:gd name="connsiteY7" fmla="*/ 1457011 h 1919236"/>
              <a:gd name="connsiteX8" fmla="*/ 120580 w 3476730"/>
              <a:gd name="connsiteY8" fmla="*/ 1366576 h 1919236"/>
              <a:gd name="connsiteX9" fmla="*/ 130629 w 3476730"/>
              <a:gd name="connsiteY9" fmla="*/ 1316334 h 1919236"/>
              <a:gd name="connsiteX10" fmla="*/ 140677 w 3476730"/>
              <a:gd name="connsiteY10" fmla="*/ 1225899 h 1919236"/>
              <a:gd name="connsiteX11" fmla="*/ 150726 w 3476730"/>
              <a:gd name="connsiteY11" fmla="*/ 1145512 h 1919236"/>
              <a:gd name="connsiteX12" fmla="*/ 160774 w 3476730"/>
              <a:gd name="connsiteY12" fmla="*/ 1085222 h 1919236"/>
              <a:gd name="connsiteX13" fmla="*/ 190919 w 3476730"/>
              <a:gd name="connsiteY13" fmla="*/ 884255 h 1919236"/>
              <a:gd name="connsiteX14" fmla="*/ 200967 w 3476730"/>
              <a:gd name="connsiteY14" fmla="*/ 823965 h 1919236"/>
              <a:gd name="connsiteX15" fmla="*/ 211016 w 3476730"/>
              <a:gd name="connsiteY15" fmla="*/ 532563 h 1919236"/>
              <a:gd name="connsiteX16" fmla="*/ 221064 w 3476730"/>
              <a:gd name="connsiteY16" fmla="*/ 311499 h 1919236"/>
              <a:gd name="connsiteX17" fmla="*/ 251209 w 3476730"/>
              <a:gd name="connsiteY17" fmla="*/ 180871 h 1919236"/>
              <a:gd name="connsiteX18" fmla="*/ 271306 w 3476730"/>
              <a:gd name="connsiteY18" fmla="*/ 90436 h 1919236"/>
              <a:gd name="connsiteX19" fmla="*/ 291402 w 3476730"/>
              <a:gd name="connsiteY19" fmla="*/ 30145 h 1919236"/>
              <a:gd name="connsiteX20" fmla="*/ 351693 w 3476730"/>
              <a:gd name="connsiteY20" fmla="*/ 0 h 1919236"/>
              <a:gd name="connsiteX21" fmla="*/ 391886 w 3476730"/>
              <a:gd name="connsiteY21" fmla="*/ 10049 h 1919236"/>
              <a:gd name="connsiteX22" fmla="*/ 422031 w 3476730"/>
              <a:gd name="connsiteY22" fmla="*/ 70339 h 1919236"/>
              <a:gd name="connsiteX23" fmla="*/ 442128 w 3476730"/>
              <a:gd name="connsiteY23" fmla="*/ 100484 h 1919236"/>
              <a:gd name="connsiteX24" fmla="*/ 452176 w 3476730"/>
              <a:gd name="connsiteY24" fmla="*/ 150726 h 1919236"/>
              <a:gd name="connsiteX25" fmla="*/ 462224 w 3476730"/>
              <a:gd name="connsiteY25" fmla="*/ 221064 h 1919236"/>
              <a:gd name="connsiteX26" fmla="*/ 482321 w 3476730"/>
              <a:gd name="connsiteY26" fmla="*/ 281354 h 1919236"/>
              <a:gd name="connsiteX27" fmla="*/ 492370 w 3476730"/>
              <a:gd name="connsiteY27" fmla="*/ 331596 h 1919236"/>
              <a:gd name="connsiteX28" fmla="*/ 512466 w 3476730"/>
              <a:gd name="connsiteY28" fmla="*/ 391886 h 1919236"/>
              <a:gd name="connsiteX29" fmla="*/ 532563 w 3476730"/>
              <a:gd name="connsiteY29" fmla="*/ 452176 h 1919236"/>
              <a:gd name="connsiteX30" fmla="*/ 542611 w 3476730"/>
              <a:gd name="connsiteY30" fmla="*/ 482321 h 1919236"/>
              <a:gd name="connsiteX31" fmla="*/ 572756 w 3476730"/>
              <a:gd name="connsiteY31" fmla="*/ 582805 h 1919236"/>
              <a:gd name="connsiteX32" fmla="*/ 592853 w 3476730"/>
              <a:gd name="connsiteY32" fmla="*/ 643095 h 1919236"/>
              <a:gd name="connsiteX33" fmla="*/ 602901 w 3476730"/>
              <a:gd name="connsiteY33" fmla="*/ 673240 h 1919236"/>
              <a:gd name="connsiteX34" fmla="*/ 612950 w 3476730"/>
              <a:gd name="connsiteY34" fmla="*/ 723482 h 1919236"/>
              <a:gd name="connsiteX35" fmla="*/ 633046 w 3476730"/>
              <a:gd name="connsiteY35" fmla="*/ 783772 h 1919236"/>
              <a:gd name="connsiteX36" fmla="*/ 653143 w 3476730"/>
              <a:gd name="connsiteY36" fmla="*/ 874207 h 1919236"/>
              <a:gd name="connsiteX37" fmla="*/ 663191 w 3476730"/>
              <a:gd name="connsiteY37" fmla="*/ 964642 h 1919236"/>
              <a:gd name="connsiteX38" fmla="*/ 683288 w 3476730"/>
              <a:gd name="connsiteY38" fmla="*/ 1105319 h 1919236"/>
              <a:gd name="connsiteX39" fmla="*/ 713433 w 3476730"/>
              <a:gd name="connsiteY39" fmla="*/ 1276141 h 1919236"/>
              <a:gd name="connsiteX40" fmla="*/ 723482 w 3476730"/>
              <a:gd name="connsiteY40" fmla="*/ 1316334 h 1919236"/>
              <a:gd name="connsiteX41" fmla="*/ 743578 w 3476730"/>
              <a:gd name="connsiteY41" fmla="*/ 1376625 h 1919236"/>
              <a:gd name="connsiteX42" fmla="*/ 773723 w 3476730"/>
              <a:gd name="connsiteY42" fmla="*/ 1436915 h 1919236"/>
              <a:gd name="connsiteX43" fmla="*/ 803868 w 3476730"/>
              <a:gd name="connsiteY43" fmla="*/ 1446963 h 1919236"/>
              <a:gd name="connsiteX44" fmla="*/ 934497 w 3476730"/>
              <a:gd name="connsiteY44" fmla="*/ 1416818 h 1919236"/>
              <a:gd name="connsiteX45" fmla="*/ 954594 w 3476730"/>
              <a:gd name="connsiteY45" fmla="*/ 1386673 h 1919236"/>
              <a:gd name="connsiteX46" fmla="*/ 994787 w 3476730"/>
              <a:gd name="connsiteY46" fmla="*/ 1266093 h 1919236"/>
              <a:gd name="connsiteX47" fmla="*/ 1004835 w 3476730"/>
              <a:gd name="connsiteY47" fmla="*/ 1235948 h 1919236"/>
              <a:gd name="connsiteX48" fmla="*/ 1014884 w 3476730"/>
              <a:gd name="connsiteY48" fmla="*/ 1205803 h 1919236"/>
              <a:gd name="connsiteX49" fmla="*/ 1024932 w 3476730"/>
              <a:gd name="connsiteY49" fmla="*/ 1165609 h 1919236"/>
              <a:gd name="connsiteX50" fmla="*/ 1055077 w 3476730"/>
              <a:gd name="connsiteY50" fmla="*/ 894304 h 1919236"/>
              <a:gd name="connsiteX51" fmla="*/ 1075174 w 3476730"/>
              <a:gd name="connsiteY51" fmla="*/ 834014 h 1919236"/>
              <a:gd name="connsiteX52" fmla="*/ 1095271 w 3476730"/>
              <a:gd name="connsiteY52" fmla="*/ 803869 h 1919236"/>
              <a:gd name="connsiteX53" fmla="*/ 1105319 w 3476730"/>
              <a:gd name="connsiteY53" fmla="*/ 773723 h 1919236"/>
              <a:gd name="connsiteX54" fmla="*/ 1125416 w 3476730"/>
              <a:gd name="connsiteY54" fmla="*/ 693337 h 1919236"/>
              <a:gd name="connsiteX55" fmla="*/ 1135464 w 3476730"/>
              <a:gd name="connsiteY55" fmla="*/ 663192 h 1919236"/>
              <a:gd name="connsiteX56" fmla="*/ 1155561 w 3476730"/>
              <a:gd name="connsiteY56" fmla="*/ 633047 h 1919236"/>
              <a:gd name="connsiteX57" fmla="*/ 1175657 w 3476730"/>
              <a:gd name="connsiteY57" fmla="*/ 552660 h 1919236"/>
              <a:gd name="connsiteX58" fmla="*/ 1195754 w 3476730"/>
              <a:gd name="connsiteY58" fmla="*/ 492370 h 1919236"/>
              <a:gd name="connsiteX59" fmla="*/ 1205802 w 3476730"/>
              <a:gd name="connsiteY59" fmla="*/ 462225 h 1919236"/>
              <a:gd name="connsiteX60" fmla="*/ 1215851 w 3476730"/>
              <a:gd name="connsiteY60" fmla="*/ 432080 h 1919236"/>
              <a:gd name="connsiteX61" fmla="*/ 1225899 w 3476730"/>
              <a:gd name="connsiteY61" fmla="*/ 381838 h 1919236"/>
              <a:gd name="connsiteX62" fmla="*/ 1235948 w 3476730"/>
              <a:gd name="connsiteY62" fmla="*/ 321548 h 1919236"/>
              <a:gd name="connsiteX63" fmla="*/ 1245996 w 3476730"/>
              <a:gd name="connsiteY63" fmla="*/ 281354 h 1919236"/>
              <a:gd name="connsiteX64" fmla="*/ 1256044 w 3476730"/>
              <a:gd name="connsiteY64" fmla="*/ 211016 h 1919236"/>
              <a:gd name="connsiteX65" fmla="*/ 1286189 w 3476730"/>
              <a:gd name="connsiteY65" fmla="*/ 100484 h 1919236"/>
              <a:gd name="connsiteX66" fmla="*/ 1416818 w 3476730"/>
              <a:gd name="connsiteY66" fmla="*/ 130629 h 1919236"/>
              <a:gd name="connsiteX67" fmla="*/ 1436915 w 3476730"/>
              <a:gd name="connsiteY67" fmla="*/ 160774 h 1919236"/>
              <a:gd name="connsiteX68" fmla="*/ 1446963 w 3476730"/>
              <a:gd name="connsiteY68" fmla="*/ 190919 h 1919236"/>
              <a:gd name="connsiteX69" fmla="*/ 1467060 w 3476730"/>
              <a:gd name="connsiteY69" fmla="*/ 221064 h 1919236"/>
              <a:gd name="connsiteX70" fmla="*/ 1487156 w 3476730"/>
              <a:gd name="connsiteY70" fmla="*/ 361741 h 1919236"/>
              <a:gd name="connsiteX71" fmla="*/ 1507253 w 3476730"/>
              <a:gd name="connsiteY71" fmla="*/ 532563 h 1919236"/>
              <a:gd name="connsiteX72" fmla="*/ 1517301 w 3476730"/>
              <a:gd name="connsiteY72" fmla="*/ 844062 h 1919236"/>
              <a:gd name="connsiteX73" fmla="*/ 1527350 w 3476730"/>
              <a:gd name="connsiteY73" fmla="*/ 894304 h 1919236"/>
              <a:gd name="connsiteX74" fmla="*/ 1547446 w 3476730"/>
              <a:gd name="connsiteY74" fmla="*/ 1105319 h 1919236"/>
              <a:gd name="connsiteX75" fmla="*/ 1567543 w 3476730"/>
              <a:gd name="connsiteY75" fmla="*/ 1165609 h 1919236"/>
              <a:gd name="connsiteX76" fmla="*/ 1587640 w 3476730"/>
              <a:gd name="connsiteY76" fmla="*/ 1245996 h 1919236"/>
              <a:gd name="connsiteX77" fmla="*/ 1607737 w 3476730"/>
              <a:gd name="connsiteY77" fmla="*/ 1306286 h 1919236"/>
              <a:gd name="connsiteX78" fmla="*/ 1627833 w 3476730"/>
              <a:gd name="connsiteY78" fmla="*/ 1376625 h 1919236"/>
              <a:gd name="connsiteX79" fmla="*/ 1678075 w 3476730"/>
              <a:gd name="connsiteY79" fmla="*/ 1436915 h 1919236"/>
              <a:gd name="connsiteX80" fmla="*/ 1738365 w 3476730"/>
              <a:gd name="connsiteY80" fmla="*/ 1457011 h 1919236"/>
              <a:gd name="connsiteX81" fmla="*/ 1798655 w 3476730"/>
              <a:gd name="connsiteY81" fmla="*/ 1436915 h 1919236"/>
              <a:gd name="connsiteX82" fmla="*/ 1838849 w 3476730"/>
              <a:gd name="connsiteY82" fmla="*/ 1376625 h 1919236"/>
              <a:gd name="connsiteX83" fmla="*/ 1858945 w 3476730"/>
              <a:gd name="connsiteY83" fmla="*/ 1316334 h 1919236"/>
              <a:gd name="connsiteX84" fmla="*/ 1868994 w 3476730"/>
              <a:gd name="connsiteY84" fmla="*/ 1286189 h 1919236"/>
              <a:gd name="connsiteX85" fmla="*/ 1889090 w 3476730"/>
              <a:gd name="connsiteY85" fmla="*/ 1256044 h 1919236"/>
              <a:gd name="connsiteX86" fmla="*/ 1919235 w 3476730"/>
              <a:gd name="connsiteY86" fmla="*/ 1165609 h 1919236"/>
              <a:gd name="connsiteX87" fmla="*/ 1949380 w 3476730"/>
              <a:gd name="connsiteY87" fmla="*/ 1075174 h 1919236"/>
              <a:gd name="connsiteX88" fmla="*/ 1959429 w 3476730"/>
              <a:gd name="connsiteY88" fmla="*/ 1045029 h 1919236"/>
              <a:gd name="connsiteX89" fmla="*/ 1969477 w 3476730"/>
              <a:gd name="connsiteY89" fmla="*/ 813917 h 1919236"/>
              <a:gd name="connsiteX90" fmla="*/ 1979526 w 3476730"/>
              <a:gd name="connsiteY90" fmla="*/ 783772 h 1919236"/>
              <a:gd name="connsiteX91" fmla="*/ 1999622 w 3476730"/>
              <a:gd name="connsiteY91" fmla="*/ 562708 h 1919236"/>
              <a:gd name="connsiteX92" fmla="*/ 2019719 w 3476730"/>
              <a:gd name="connsiteY92" fmla="*/ 502418 h 1919236"/>
              <a:gd name="connsiteX93" fmla="*/ 2039816 w 3476730"/>
              <a:gd name="connsiteY93" fmla="*/ 472273 h 1919236"/>
              <a:gd name="connsiteX94" fmla="*/ 2080009 w 3476730"/>
              <a:gd name="connsiteY94" fmla="*/ 381838 h 1919236"/>
              <a:gd name="connsiteX95" fmla="*/ 2100106 w 3476730"/>
              <a:gd name="connsiteY95" fmla="*/ 321548 h 1919236"/>
              <a:gd name="connsiteX96" fmla="*/ 2170444 w 3476730"/>
              <a:gd name="connsiteY96" fmla="*/ 221064 h 1919236"/>
              <a:gd name="connsiteX97" fmla="*/ 2190541 w 3476730"/>
              <a:gd name="connsiteY97" fmla="*/ 190919 h 1919236"/>
              <a:gd name="connsiteX98" fmla="*/ 2220686 w 3476730"/>
              <a:gd name="connsiteY98" fmla="*/ 160774 h 1919236"/>
              <a:gd name="connsiteX99" fmla="*/ 2280976 w 3476730"/>
              <a:gd name="connsiteY99" fmla="*/ 170822 h 1919236"/>
              <a:gd name="connsiteX100" fmla="*/ 2341266 w 3476730"/>
              <a:gd name="connsiteY100" fmla="*/ 211016 h 1919236"/>
              <a:gd name="connsiteX101" fmla="*/ 2361363 w 3476730"/>
              <a:gd name="connsiteY101" fmla="*/ 271306 h 1919236"/>
              <a:gd name="connsiteX102" fmla="*/ 2371411 w 3476730"/>
              <a:gd name="connsiteY102" fmla="*/ 301451 h 1919236"/>
              <a:gd name="connsiteX103" fmla="*/ 2381460 w 3476730"/>
              <a:gd name="connsiteY103" fmla="*/ 643095 h 1919236"/>
              <a:gd name="connsiteX104" fmla="*/ 2401556 w 3476730"/>
              <a:gd name="connsiteY104" fmla="*/ 773723 h 1919236"/>
              <a:gd name="connsiteX105" fmla="*/ 2411605 w 3476730"/>
              <a:gd name="connsiteY105" fmla="*/ 844062 h 1919236"/>
              <a:gd name="connsiteX106" fmla="*/ 2421653 w 3476730"/>
              <a:gd name="connsiteY106" fmla="*/ 924449 h 1919236"/>
              <a:gd name="connsiteX107" fmla="*/ 2431701 w 3476730"/>
              <a:gd name="connsiteY107" fmla="*/ 954594 h 1919236"/>
              <a:gd name="connsiteX108" fmla="*/ 2451798 w 3476730"/>
              <a:gd name="connsiteY108" fmla="*/ 1065126 h 1919236"/>
              <a:gd name="connsiteX109" fmla="*/ 2461846 w 3476730"/>
              <a:gd name="connsiteY109" fmla="*/ 1105319 h 1919236"/>
              <a:gd name="connsiteX110" fmla="*/ 2481943 w 3476730"/>
              <a:gd name="connsiteY110" fmla="*/ 1165609 h 1919236"/>
              <a:gd name="connsiteX111" fmla="*/ 2502040 w 3476730"/>
              <a:gd name="connsiteY111" fmla="*/ 1195754 h 1919236"/>
              <a:gd name="connsiteX112" fmla="*/ 2532185 w 3476730"/>
              <a:gd name="connsiteY112" fmla="*/ 1326383 h 1919236"/>
              <a:gd name="connsiteX113" fmla="*/ 2552282 w 3476730"/>
              <a:gd name="connsiteY113" fmla="*/ 1386673 h 1919236"/>
              <a:gd name="connsiteX114" fmla="*/ 2562330 w 3476730"/>
              <a:gd name="connsiteY114" fmla="*/ 1416818 h 1919236"/>
              <a:gd name="connsiteX115" fmla="*/ 2582427 w 3476730"/>
              <a:gd name="connsiteY115" fmla="*/ 1446963 h 1919236"/>
              <a:gd name="connsiteX116" fmla="*/ 2642717 w 3476730"/>
              <a:gd name="connsiteY116" fmla="*/ 1467060 h 1919236"/>
              <a:gd name="connsiteX117" fmla="*/ 2733152 w 3476730"/>
              <a:gd name="connsiteY117" fmla="*/ 1436915 h 1919236"/>
              <a:gd name="connsiteX118" fmla="*/ 2773345 w 3476730"/>
              <a:gd name="connsiteY118" fmla="*/ 1376625 h 1919236"/>
              <a:gd name="connsiteX119" fmla="*/ 2793442 w 3476730"/>
              <a:gd name="connsiteY119" fmla="*/ 1346480 h 1919236"/>
              <a:gd name="connsiteX120" fmla="*/ 2833635 w 3476730"/>
              <a:gd name="connsiteY120" fmla="*/ 1225899 h 1919236"/>
              <a:gd name="connsiteX121" fmla="*/ 2843684 w 3476730"/>
              <a:gd name="connsiteY121" fmla="*/ 1195754 h 1919236"/>
              <a:gd name="connsiteX122" fmla="*/ 2853732 w 3476730"/>
              <a:gd name="connsiteY122" fmla="*/ 1165609 h 1919236"/>
              <a:gd name="connsiteX123" fmla="*/ 2873829 w 3476730"/>
              <a:gd name="connsiteY123" fmla="*/ 974691 h 1919236"/>
              <a:gd name="connsiteX124" fmla="*/ 2893926 w 3476730"/>
              <a:gd name="connsiteY124" fmla="*/ 854110 h 1919236"/>
              <a:gd name="connsiteX125" fmla="*/ 2893926 w 3476730"/>
              <a:gd name="connsiteY125" fmla="*/ 492370 h 1919236"/>
              <a:gd name="connsiteX126" fmla="*/ 2903974 w 3476730"/>
              <a:gd name="connsiteY126" fmla="*/ 462225 h 1919236"/>
              <a:gd name="connsiteX127" fmla="*/ 2924071 w 3476730"/>
              <a:gd name="connsiteY127" fmla="*/ 432080 h 1919236"/>
              <a:gd name="connsiteX128" fmla="*/ 2954216 w 3476730"/>
              <a:gd name="connsiteY128" fmla="*/ 361741 h 1919236"/>
              <a:gd name="connsiteX129" fmla="*/ 2964264 w 3476730"/>
              <a:gd name="connsiteY129" fmla="*/ 321548 h 1919236"/>
              <a:gd name="connsiteX130" fmla="*/ 3024554 w 3476730"/>
              <a:gd name="connsiteY130" fmla="*/ 221064 h 1919236"/>
              <a:gd name="connsiteX131" fmla="*/ 3074796 w 3476730"/>
              <a:gd name="connsiteY131" fmla="*/ 170822 h 1919236"/>
              <a:gd name="connsiteX132" fmla="*/ 3104941 w 3476730"/>
              <a:gd name="connsiteY132" fmla="*/ 160774 h 1919236"/>
              <a:gd name="connsiteX133" fmla="*/ 3145134 w 3476730"/>
              <a:gd name="connsiteY133" fmla="*/ 170822 h 1919236"/>
              <a:gd name="connsiteX134" fmla="*/ 3215473 w 3476730"/>
              <a:gd name="connsiteY134" fmla="*/ 251209 h 1919236"/>
              <a:gd name="connsiteX135" fmla="*/ 3235570 w 3476730"/>
              <a:gd name="connsiteY135" fmla="*/ 281354 h 1919236"/>
              <a:gd name="connsiteX136" fmla="*/ 3265715 w 3476730"/>
              <a:gd name="connsiteY136" fmla="*/ 401934 h 1919236"/>
              <a:gd name="connsiteX137" fmla="*/ 3275763 w 3476730"/>
              <a:gd name="connsiteY137" fmla="*/ 432080 h 1919236"/>
              <a:gd name="connsiteX138" fmla="*/ 3285811 w 3476730"/>
              <a:gd name="connsiteY138" fmla="*/ 492370 h 1919236"/>
              <a:gd name="connsiteX139" fmla="*/ 3305908 w 3476730"/>
              <a:gd name="connsiteY139" fmla="*/ 552660 h 1919236"/>
              <a:gd name="connsiteX140" fmla="*/ 3315956 w 3476730"/>
              <a:gd name="connsiteY140" fmla="*/ 582805 h 1919236"/>
              <a:gd name="connsiteX141" fmla="*/ 3326005 w 3476730"/>
              <a:gd name="connsiteY141" fmla="*/ 622998 h 1919236"/>
              <a:gd name="connsiteX142" fmla="*/ 3376246 w 3476730"/>
              <a:gd name="connsiteY142" fmla="*/ 693337 h 1919236"/>
              <a:gd name="connsiteX143" fmla="*/ 3416440 w 3476730"/>
              <a:gd name="connsiteY143" fmla="*/ 753627 h 1919236"/>
              <a:gd name="connsiteX144" fmla="*/ 3436537 w 3476730"/>
              <a:gd name="connsiteY144" fmla="*/ 783772 h 1919236"/>
              <a:gd name="connsiteX145" fmla="*/ 3466682 w 3476730"/>
              <a:gd name="connsiteY145" fmla="*/ 874207 h 1919236"/>
              <a:gd name="connsiteX146" fmla="*/ 3476730 w 3476730"/>
              <a:gd name="connsiteY146" fmla="*/ 904352 h 1919236"/>
              <a:gd name="connsiteX147" fmla="*/ 3476730 w 3476730"/>
              <a:gd name="connsiteY147" fmla="*/ 934497 h 191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3476730" h="1919236">
                <a:moveTo>
                  <a:pt x="0" y="1919236"/>
                </a:moveTo>
                <a:lnTo>
                  <a:pt x="30145" y="1828800"/>
                </a:lnTo>
                <a:cubicBezTo>
                  <a:pt x="33494" y="1818752"/>
                  <a:pt x="34319" y="1807468"/>
                  <a:pt x="40194" y="1798655"/>
                </a:cubicBezTo>
                <a:cubicBezTo>
                  <a:pt x="46893" y="1788607"/>
                  <a:pt x="55385" y="1779546"/>
                  <a:pt x="60290" y="1768510"/>
                </a:cubicBezTo>
                <a:cubicBezTo>
                  <a:pt x="68893" y="1749152"/>
                  <a:pt x="73688" y="1728317"/>
                  <a:pt x="80387" y="1708220"/>
                </a:cubicBezTo>
                <a:lnTo>
                  <a:pt x="90435" y="1678075"/>
                </a:lnTo>
                <a:cubicBezTo>
                  <a:pt x="93785" y="1614435"/>
                  <a:pt x="94714" y="1550622"/>
                  <a:pt x="100484" y="1487156"/>
                </a:cubicBezTo>
                <a:cubicBezTo>
                  <a:pt x="101443" y="1476608"/>
                  <a:pt x="108791" y="1467459"/>
                  <a:pt x="110532" y="1457011"/>
                </a:cubicBezTo>
                <a:cubicBezTo>
                  <a:pt x="115518" y="1427093"/>
                  <a:pt x="116291" y="1396602"/>
                  <a:pt x="120580" y="1366576"/>
                </a:cubicBezTo>
                <a:cubicBezTo>
                  <a:pt x="122995" y="1349669"/>
                  <a:pt x="128214" y="1333241"/>
                  <a:pt x="130629" y="1316334"/>
                </a:cubicBezTo>
                <a:cubicBezTo>
                  <a:pt x="134918" y="1286308"/>
                  <a:pt x="137133" y="1256022"/>
                  <a:pt x="140677" y="1225899"/>
                </a:cubicBezTo>
                <a:cubicBezTo>
                  <a:pt x="143832" y="1199080"/>
                  <a:pt x="146907" y="1172245"/>
                  <a:pt x="150726" y="1145512"/>
                </a:cubicBezTo>
                <a:cubicBezTo>
                  <a:pt x="153607" y="1125343"/>
                  <a:pt x="157893" y="1105391"/>
                  <a:pt x="160774" y="1085222"/>
                </a:cubicBezTo>
                <a:cubicBezTo>
                  <a:pt x="190977" y="873795"/>
                  <a:pt x="143596" y="1168196"/>
                  <a:pt x="190919" y="884255"/>
                </a:cubicBezTo>
                <a:lnTo>
                  <a:pt x="200967" y="823965"/>
                </a:lnTo>
                <a:cubicBezTo>
                  <a:pt x="204317" y="726831"/>
                  <a:pt x="207207" y="629680"/>
                  <a:pt x="211016" y="532563"/>
                </a:cubicBezTo>
                <a:cubicBezTo>
                  <a:pt x="213907" y="458856"/>
                  <a:pt x="215989" y="385088"/>
                  <a:pt x="221064" y="311499"/>
                </a:cubicBezTo>
                <a:cubicBezTo>
                  <a:pt x="230304" y="177518"/>
                  <a:pt x="227025" y="301797"/>
                  <a:pt x="251209" y="180871"/>
                </a:cubicBezTo>
                <a:cubicBezTo>
                  <a:pt x="256949" y="152169"/>
                  <a:pt x="262788" y="118830"/>
                  <a:pt x="271306" y="90436"/>
                </a:cubicBezTo>
                <a:cubicBezTo>
                  <a:pt x="277393" y="70145"/>
                  <a:pt x="273775" y="41895"/>
                  <a:pt x="291402" y="30145"/>
                </a:cubicBezTo>
                <a:cubicBezTo>
                  <a:pt x="330361" y="4174"/>
                  <a:pt x="310091" y="13868"/>
                  <a:pt x="351693" y="0"/>
                </a:cubicBezTo>
                <a:cubicBezTo>
                  <a:pt x="365091" y="3350"/>
                  <a:pt x="380395" y="2388"/>
                  <a:pt x="391886" y="10049"/>
                </a:cubicBezTo>
                <a:cubicBezTo>
                  <a:pt x="413486" y="24449"/>
                  <a:pt x="411999" y="50276"/>
                  <a:pt x="422031" y="70339"/>
                </a:cubicBezTo>
                <a:cubicBezTo>
                  <a:pt x="427432" y="81141"/>
                  <a:pt x="435429" y="90436"/>
                  <a:pt x="442128" y="100484"/>
                </a:cubicBezTo>
                <a:cubicBezTo>
                  <a:pt x="445477" y="117231"/>
                  <a:pt x="449368" y="133879"/>
                  <a:pt x="452176" y="150726"/>
                </a:cubicBezTo>
                <a:cubicBezTo>
                  <a:pt x="456070" y="174088"/>
                  <a:pt x="456898" y="197986"/>
                  <a:pt x="462224" y="221064"/>
                </a:cubicBezTo>
                <a:cubicBezTo>
                  <a:pt x="466987" y="241705"/>
                  <a:pt x="478166" y="260582"/>
                  <a:pt x="482321" y="281354"/>
                </a:cubicBezTo>
                <a:cubicBezTo>
                  <a:pt x="485671" y="298101"/>
                  <a:pt x="487876" y="315119"/>
                  <a:pt x="492370" y="331596"/>
                </a:cubicBezTo>
                <a:cubicBezTo>
                  <a:pt x="497944" y="352033"/>
                  <a:pt x="505767" y="371789"/>
                  <a:pt x="512466" y="391886"/>
                </a:cubicBezTo>
                <a:lnTo>
                  <a:pt x="532563" y="452176"/>
                </a:lnTo>
                <a:cubicBezTo>
                  <a:pt x="535912" y="462224"/>
                  <a:pt x="540042" y="472045"/>
                  <a:pt x="542611" y="482321"/>
                </a:cubicBezTo>
                <a:cubicBezTo>
                  <a:pt x="557796" y="543060"/>
                  <a:pt x="548295" y="509423"/>
                  <a:pt x="572756" y="582805"/>
                </a:cubicBezTo>
                <a:lnTo>
                  <a:pt x="592853" y="643095"/>
                </a:lnTo>
                <a:cubicBezTo>
                  <a:pt x="596202" y="653143"/>
                  <a:pt x="600824" y="662854"/>
                  <a:pt x="602901" y="673240"/>
                </a:cubicBezTo>
                <a:cubicBezTo>
                  <a:pt x="606251" y="689987"/>
                  <a:pt x="608456" y="707005"/>
                  <a:pt x="612950" y="723482"/>
                </a:cubicBezTo>
                <a:cubicBezTo>
                  <a:pt x="618524" y="743919"/>
                  <a:pt x="629563" y="762877"/>
                  <a:pt x="633046" y="783772"/>
                </a:cubicBezTo>
                <a:cubicBezTo>
                  <a:pt x="644836" y="854510"/>
                  <a:pt x="636652" y="824734"/>
                  <a:pt x="653143" y="874207"/>
                </a:cubicBezTo>
                <a:cubicBezTo>
                  <a:pt x="656492" y="904352"/>
                  <a:pt x="659268" y="934566"/>
                  <a:pt x="663191" y="964642"/>
                </a:cubicBezTo>
                <a:cubicBezTo>
                  <a:pt x="669318" y="1011613"/>
                  <a:pt x="678057" y="1058240"/>
                  <a:pt x="683288" y="1105319"/>
                </a:cubicBezTo>
                <a:cubicBezTo>
                  <a:pt x="696386" y="1223197"/>
                  <a:pt x="685982" y="1166336"/>
                  <a:pt x="713433" y="1276141"/>
                </a:cubicBezTo>
                <a:cubicBezTo>
                  <a:pt x="716782" y="1289539"/>
                  <a:pt x="719115" y="1303233"/>
                  <a:pt x="723482" y="1316334"/>
                </a:cubicBezTo>
                <a:lnTo>
                  <a:pt x="743578" y="1376625"/>
                </a:lnTo>
                <a:cubicBezTo>
                  <a:pt x="750197" y="1396481"/>
                  <a:pt x="756017" y="1422750"/>
                  <a:pt x="773723" y="1436915"/>
                </a:cubicBezTo>
                <a:cubicBezTo>
                  <a:pt x="781994" y="1443532"/>
                  <a:pt x="793820" y="1443614"/>
                  <a:pt x="803868" y="1446963"/>
                </a:cubicBezTo>
                <a:cubicBezTo>
                  <a:pt x="856337" y="1441716"/>
                  <a:pt x="897881" y="1453434"/>
                  <a:pt x="934497" y="1416818"/>
                </a:cubicBezTo>
                <a:cubicBezTo>
                  <a:pt x="943036" y="1408279"/>
                  <a:pt x="947895" y="1396721"/>
                  <a:pt x="954594" y="1386673"/>
                </a:cubicBezTo>
                <a:lnTo>
                  <a:pt x="994787" y="1266093"/>
                </a:lnTo>
                <a:lnTo>
                  <a:pt x="1004835" y="1235948"/>
                </a:lnTo>
                <a:cubicBezTo>
                  <a:pt x="1008185" y="1225900"/>
                  <a:pt x="1012315" y="1216079"/>
                  <a:pt x="1014884" y="1205803"/>
                </a:cubicBezTo>
                <a:lnTo>
                  <a:pt x="1024932" y="1165609"/>
                </a:lnTo>
                <a:cubicBezTo>
                  <a:pt x="1031305" y="1044520"/>
                  <a:pt x="1021746" y="994296"/>
                  <a:pt x="1055077" y="894304"/>
                </a:cubicBezTo>
                <a:cubicBezTo>
                  <a:pt x="1061776" y="874207"/>
                  <a:pt x="1063423" y="851640"/>
                  <a:pt x="1075174" y="834014"/>
                </a:cubicBezTo>
                <a:lnTo>
                  <a:pt x="1095271" y="803869"/>
                </a:lnTo>
                <a:cubicBezTo>
                  <a:pt x="1098620" y="793820"/>
                  <a:pt x="1102532" y="783942"/>
                  <a:pt x="1105319" y="773723"/>
                </a:cubicBezTo>
                <a:cubicBezTo>
                  <a:pt x="1112586" y="747076"/>
                  <a:pt x="1116682" y="719540"/>
                  <a:pt x="1125416" y="693337"/>
                </a:cubicBezTo>
                <a:cubicBezTo>
                  <a:pt x="1128765" y="683289"/>
                  <a:pt x="1130727" y="672666"/>
                  <a:pt x="1135464" y="663192"/>
                </a:cubicBezTo>
                <a:cubicBezTo>
                  <a:pt x="1140865" y="652390"/>
                  <a:pt x="1148862" y="643095"/>
                  <a:pt x="1155561" y="633047"/>
                </a:cubicBezTo>
                <a:cubicBezTo>
                  <a:pt x="1186053" y="541568"/>
                  <a:pt x="1139275" y="686061"/>
                  <a:pt x="1175657" y="552660"/>
                </a:cubicBezTo>
                <a:cubicBezTo>
                  <a:pt x="1181231" y="532223"/>
                  <a:pt x="1189055" y="512467"/>
                  <a:pt x="1195754" y="492370"/>
                </a:cubicBezTo>
                <a:lnTo>
                  <a:pt x="1205802" y="462225"/>
                </a:lnTo>
                <a:cubicBezTo>
                  <a:pt x="1209152" y="452177"/>
                  <a:pt x="1213774" y="442466"/>
                  <a:pt x="1215851" y="432080"/>
                </a:cubicBezTo>
                <a:cubicBezTo>
                  <a:pt x="1219200" y="415333"/>
                  <a:pt x="1222844" y="398641"/>
                  <a:pt x="1225899" y="381838"/>
                </a:cubicBezTo>
                <a:cubicBezTo>
                  <a:pt x="1229544" y="361793"/>
                  <a:pt x="1231952" y="341526"/>
                  <a:pt x="1235948" y="321548"/>
                </a:cubicBezTo>
                <a:cubicBezTo>
                  <a:pt x="1238656" y="308006"/>
                  <a:pt x="1243526" y="294942"/>
                  <a:pt x="1245996" y="281354"/>
                </a:cubicBezTo>
                <a:cubicBezTo>
                  <a:pt x="1250233" y="258052"/>
                  <a:pt x="1251399" y="234240"/>
                  <a:pt x="1256044" y="211016"/>
                </a:cubicBezTo>
                <a:cubicBezTo>
                  <a:pt x="1267376" y="154357"/>
                  <a:pt x="1271753" y="143792"/>
                  <a:pt x="1286189" y="100484"/>
                </a:cubicBezTo>
                <a:cubicBezTo>
                  <a:pt x="1338658" y="105731"/>
                  <a:pt x="1380202" y="94013"/>
                  <a:pt x="1416818" y="130629"/>
                </a:cubicBezTo>
                <a:cubicBezTo>
                  <a:pt x="1425357" y="139168"/>
                  <a:pt x="1430216" y="150726"/>
                  <a:pt x="1436915" y="160774"/>
                </a:cubicBezTo>
                <a:cubicBezTo>
                  <a:pt x="1440264" y="170822"/>
                  <a:pt x="1442226" y="181445"/>
                  <a:pt x="1446963" y="190919"/>
                </a:cubicBezTo>
                <a:cubicBezTo>
                  <a:pt x="1452364" y="201721"/>
                  <a:pt x="1463241" y="209607"/>
                  <a:pt x="1467060" y="221064"/>
                </a:cubicBezTo>
                <a:cubicBezTo>
                  <a:pt x="1472943" y="238714"/>
                  <a:pt x="1485985" y="352959"/>
                  <a:pt x="1487156" y="361741"/>
                </a:cubicBezTo>
                <a:cubicBezTo>
                  <a:pt x="1504929" y="495038"/>
                  <a:pt x="1490637" y="366394"/>
                  <a:pt x="1507253" y="532563"/>
                </a:cubicBezTo>
                <a:cubicBezTo>
                  <a:pt x="1510602" y="636396"/>
                  <a:pt x="1511538" y="740335"/>
                  <a:pt x="1517301" y="844062"/>
                </a:cubicBezTo>
                <a:cubicBezTo>
                  <a:pt x="1518248" y="861115"/>
                  <a:pt x="1525562" y="877319"/>
                  <a:pt x="1527350" y="894304"/>
                </a:cubicBezTo>
                <a:cubicBezTo>
                  <a:pt x="1532201" y="940389"/>
                  <a:pt x="1534218" y="1047997"/>
                  <a:pt x="1547446" y="1105319"/>
                </a:cubicBezTo>
                <a:cubicBezTo>
                  <a:pt x="1552209" y="1125960"/>
                  <a:pt x="1562405" y="1145058"/>
                  <a:pt x="1567543" y="1165609"/>
                </a:cubicBezTo>
                <a:cubicBezTo>
                  <a:pt x="1574242" y="1192405"/>
                  <a:pt x="1578906" y="1219793"/>
                  <a:pt x="1587640" y="1245996"/>
                </a:cubicBezTo>
                <a:cubicBezTo>
                  <a:pt x="1594339" y="1266093"/>
                  <a:pt x="1602599" y="1285735"/>
                  <a:pt x="1607737" y="1306286"/>
                </a:cubicBezTo>
                <a:cubicBezTo>
                  <a:pt x="1610956" y="1319163"/>
                  <a:pt x="1620625" y="1362210"/>
                  <a:pt x="1627833" y="1376625"/>
                </a:cubicBezTo>
                <a:cubicBezTo>
                  <a:pt x="1636011" y="1392982"/>
                  <a:pt x="1662691" y="1428368"/>
                  <a:pt x="1678075" y="1436915"/>
                </a:cubicBezTo>
                <a:cubicBezTo>
                  <a:pt x="1696593" y="1447203"/>
                  <a:pt x="1738365" y="1457011"/>
                  <a:pt x="1738365" y="1457011"/>
                </a:cubicBezTo>
                <a:cubicBezTo>
                  <a:pt x="1758462" y="1450312"/>
                  <a:pt x="1786904" y="1454541"/>
                  <a:pt x="1798655" y="1436915"/>
                </a:cubicBezTo>
                <a:lnTo>
                  <a:pt x="1838849" y="1376625"/>
                </a:lnTo>
                <a:lnTo>
                  <a:pt x="1858945" y="1316334"/>
                </a:lnTo>
                <a:cubicBezTo>
                  <a:pt x="1862294" y="1306286"/>
                  <a:pt x="1863119" y="1295002"/>
                  <a:pt x="1868994" y="1286189"/>
                </a:cubicBezTo>
                <a:cubicBezTo>
                  <a:pt x="1875693" y="1276141"/>
                  <a:pt x="1884185" y="1267080"/>
                  <a:pt x="1889090" y="1256044"/>
                </a:cubicBezTo>
                <a:cubicBezTo>
                  <a:pt x="1889097" y="1256029"/>
                  <a:pt x="1914208" y="1180689"/>
                  <a:pt x="1919235" y="1165609"/>
                </a:cubicBezTo>
                <a:lnTo>
                  <a:pt x="1949380" y="1075174"/>
                </a:lnTo>
                <a:lnTo>
                  <a:pt x="1959429" y="1045029"/>
                </a:lnTo>
                <a:cubicBezTo>
                  <a:pt x="1962778" y="967992"/>
                  <a:pt x="1963563" y="890800"/>
                  <a:pt x="1969477" y="813917"/>
                </a:cubicBezTo>
                <a:cubicBezTo>
                  <a:pt x="1970289" y="803356"/>
                  <a:pt x="1978288" y="794291"/>
                  <a:pt x="1979526" y="783772"/>
                </a:cubicBezTo>
                <a:cubicBezTo>
                  <a:pt x="1984637" y="740332"/>
                  <a:pt x="1987684" y="618417"/>
                  <a:pt x="1999622" y="562708"/>
                </a:cubicBezTo>
                <a:cubicBezTo>
                  <a:pt x="2004061" y="541994"/>
                  <a:pt x="2007968" y="520044"/>
                  <a:pt x="2019719" y="502418"/>
                </a:cubicBezTo>
                <a:lnTo>
                  <a:pt x="2039816" y="472273"/>
                </a:lnTo>
                <a:cubicBezTo>
                  <a:pt x="2063731" y="400526"/>
                  <a:pt x="2048161" y="429609"/>
                  <a:pt x="2080009" y="381838"/>
                </a:cubicBezTo>
                <a:cubicBezTo>
                  <a:pt x="2086708" y="361741"/>
                  <a:pt x="2087396" y="338495"/>
                  <a:pt x="2100106" y="321548"/>
                </a:cubicBezTo>
                <a:cubicBezTo>
                  <a:pt x="2144745" y="262028"/>
                  <a:pt x="2120958" y="295294"/>
                  <a:pt x="2170444" y="221064"/>
                </a:cubicBezTo>
                <a:cubicBezTo>
                  <a:pt x="2177143" y="211016"/>
                  <a:pt x="2182002" y="199458"/>
                  <a:pt x="2190541" y="190919"/>
                </a:cubicBezTo>
                <a:lnTo>
                  <a:pt x="2220686" y="160774"/>
                </a:lnTo>
                <a:cubicBezTo>
                  <a:pt x="2240783" y="164123"/>
                  <a:pt x="2262169" y="162986"/>
                  <a:pt x="2280976" y="170822"/>
                </a:cubicBezTo>
                <a:cubicBezTo>
                  <a:pt x="2303271" y="180112"/>
                  <a:pt x="2341266" y="211016"/>
                  <a:pt x="2341266" y="211016"/>
                </a:cubicBezTo>
                <a:lnTo>
                  <a:pt x="2361363" y="271306"/>
                </a:lnTo>
                <a:lnTo>
                  <a:pt x="2371411" y="301451"/>
                </a:lnTo>
                <a:cubicBezTo>
                  <a:pt x="2374761" y="415332"/>
                  <a:pt x="2376041" y="529293"/>
                  <a:pt x="2381460" y="643095"/>
                </a:cubicBezTo>
                <a:cubicBezTo>
                  <a:pt x="2384700" y="711126"/>
                  <a:pt x="2391858" y="715534"/>
                  <a:pt x="2401556" y="773723"/>
                </a:cubicBezTo>
                <a:cubicBezTo>
                  <a:pt x="2405450" y="797085"/>
                  <a:pt x="2408475" y="820585"/>
                  <a:pt x="2411605" y="844062"/>
                </a:cubicBezTo>
                <a:cubicBezTo>
                  <a:pt x="2415174" y="870829"/>
                  <a:pt x="2416823" y="897880"/>
                  <a:pt x="2421653" y="924449"/>
                </a:cubicBezTo>
                <a:cubicBezTo>
                  <a:pt x="2423548" y="934870"/>
                  <a:pt x="2429132" y="944318"/>
                  <a:pt x="2431701" y="954594"/>
                </a:cubicBezTo>
                <a:cubicBezTo>
                  <a:pt x="2442482" y="997719"/>
                  <a:pt x="2442835" y="1020312"/>
                  <a:pt x="2451798" y="1065126"/>
                </a:cubicBezTo>
                <a:cubicBezTo>
                  <a:pt x="2454506" y="1078668"/>
                  <a:pt x="2457878" y="1092091"/>
                  <a:pt x="2461846" y="1105319"/>
                </a:cubicBezTo>
                <a:cubicBezTo>
                  <a:pt x="2467933" y="1125609"/>
                  <a:pt x="2470192" y="1147983"/>
                  <a:pt x="2481943" y="1165609"/>
                </a:cubicBezTo>
                <a:lnTo>
                  <a:pt x="2502040" y="1195754"/>
                </a:lnTo>
                <a:cubicBezTo>
                  <a:pt x="2510011" y="1235612"/>
                  <a:pt x="2520064" y="1290020"/>
                  <a:pt x="2532185" y="1326383"/>
                </a:cubicBezTo>
                <a:lnTo>
                  <a:pt x="2552282" y="1386673"/>
                </a:lnTo>
                <a:cubicBezTo>
                  <a:pt x="2555631" y="1396721"/>
                  <a:pt x="2556455" y="1408005"/>
                  <a:pt x="2562330" y="1416818"/>
                </a:cubicBezTo>
                <a:cubicBezTo>
                  <a:pt x="2569029" y="1426866"/>
                  <a:pt x="2572186" y="1440562"/>
                  <a:pt x="2582427" y="1446963"/>
                </a:cubicBezTo>
                <a:cubicBezTo>
                  <a:pt x="2600391" y="1458190"/>
                  <a:pt x="2642717" y="1467060"/>
                  <a:pt x="2642717" y="1467060"/>
                </a:cubicBezTo>
                <a:cubicBezTo>
                  <a:pt x="2676158" y="1461486"/>
                  <a:pt x="2709030" y="1464483"/>
                  <a:pt x="2733152" y="1436915"/>
                </a:cubicBezTo>
                <a:cubicBezTo>
                  <a:pt x="2749057" y="1418738"/>
                  <a:pt x="2759947" y="1396722"/>
                  <a:pt x="2773345" y="1376625"/>
                </a:cubicBezTo>
                <a:lnTo>
                  <a:pt x="2793442" y="1346480"/>
                </a:lnTo>
                <a:lnTo>
                  <a:pt x="2833635" y="1225899"/>
                </a:lnTo>
                <a:lnTo>
                  <a:pt x="2843684" y="1195754"/>
                </a:lnTo>
                <a:lnTo>
                  <a:pt x="2853732" y="1165609"/>
                </a:lnTo>
                <a:cubicBezTo>
                  <a:pt x="2868729" y="985634"/>
                  <a:pt x="2856324" y="1105975"/>
                  <a:pt x="2873829" y="974691"/>
                </a:cubicBezTo>
                <a:cubicBezTo>
                  <a:pt x="2887271" y="873875"/>
                  <a:pt x="2876467" y="923941"/>
                  <a:pt x="2893926" y="854110"/>
                </a:cubicBezTo>
                <a:cubicBezTo>
                  <a:pt x="2868652" y="702474"/>
                  <a:pt x="2876762" y="775569"/>
                  <a:pt x="2893926" y="492370"/>
                </a:cubicBezTo>
                <a:cubicBezTo>
                  <a:pt x="2894567" y="481798"/>
                  <a:pt x="2899237" y="471699"/>
                  <a:pt x="2903974" y="462225"/>
                </a:cubicBezTo>
                <a:cubicBezTo>
                  <a:pt x="2909375" y="451423"/>
                  <a:pt x="2917372" y="442128"/>
                  <a:pt x="2924071" y="432080"/>
                </a:cubicBezTo>
                <a:cubicBezTo>
                  <a:pt x="2952917" y="316689"/>
                  <a:pt x="2912581" y="458889"/>
                  <a:pt x="2954216" y="361741"/>
                </a:cubicBezTo>
                <a:cubicBezTo>
                  <a:pt x="2959656" y="349048"/>
                  <a:pt x="2959415" y="334479"/>
                  <a:pt x="2964264" y="321548"/>
                </a:cubicBezTo>
                <a:cubicBezTo>
                  <a:pt x="2977506" y="286236"/>
                  <a:pt x="3004522" y="251112"/>
                  <a:pt x="3024554" y="221064"/>
                </a:cubicBezTo>
                <a:cubicBezTo>
                  <a:pt x="3044650" y="190920"/>
                  <a:pt x="3041303" y="187569"/>
                  <a:pt x="3074796" y="170822"/>
                </a:cubicBezTo>
                <a:cubicBezTo>
                  <a:pt x="3084270" y="166085"/>
                  <a:pt x="3094893" y="164123"/>
                  <a:pt x="3104941" y="160774"/>
                </a:cubicBezTo>
                <a:cubicBezTo>
                  <a:pt x="3118339" y="164123"/>
                  <a:pt x="3132441" y="165382"/>
                  <a:pt x="3145134" y="170822"/>
                </a:cubicBezTo>
                <a:cubicBezTo>
                  <a:pt x="3184210" y="187569"/>
                  <a:pt x="3190911" y="214367"/>
                  <a:pt x="3215473" y="251209"/>
                </a:cubicBezTo>
                <a:lnTo>
                  <a:pt x="3235570" y="281354"/>
                </a:lnTo>
                <a:cubicBezTo>
                  <a:pt x="3276176" y="403176"/>
                  <a:pt x="3238654" y="280159"/>
                  <a:pt x="3265715" y="401934"/>
                </a:cubicBezTo>
                <a:cubicBezTo>
                  <a:pt x="3268013" y="412274"/>
                  <a:pt x="3273465" y="421740"/>
                  <a:pt x="3275763" y="432080"/>
                </a:cubicBezTo>
                <a:cubicBezTo>
                  <a:pt x="3280183" y="451969"/>
                  <a:pt x="3280870" y="472604"/>
                  <a:pt x="3285811" y="492370"/>
                </a:cubicBezTo>
                <a:cubicBezTo>
                  <a:pt x="3290949" y="512921"/>
                  <a:pt x="3299209" y="532563"/>
                  <a:pt x="3305908" y="552660"/>
                </a:cubicBezTo>
                <a:cubicBezTo>
                  <a:pt x="3309257" y="562708"/>
                  <a:pt x="3313387" y="572529"/>
                  <a:pt x="3315956" y="582805"/>
                </a:cubicBezTo>
                <a:cubicBezTo>
                  <a:pt x="3319306" y="596203"/>
                  <a:pt x="3320565" y="610305"/>
                  <a:pt x="3326005" y="622998"/>
                </a:cubicBezTo>
                <a:cubicBezTo>
                  <a:pt x="3331164" y="635036"/>
                  <a:pt x="3372452" y="687917"/>
                  <a:pt x="3376246" y="693337"/>
                </a:cubicBezTo>
                <a:cubicBezTo>
                  <a:pt x="3390097" y="713124"/>
                  <a:pt x="3403042" y="733530"/>
                  <a:pt x="3416440" y="753627"/>
                </a:cubicBezTo>
                <a:lnTo>
                  <a:pt x="3436537" y="783772"/>
                </a:lnTo>
                <a:lnTo>
                  <a:pt x="3466682" y="874207"/>
                </a:lnTo>
                <a:cubicBezTo>
                  <a:pt x="3470031" y="884255"/>
                  <a:pt x="3476730" y="893760"/>
                  <a:pt x="3476730" y="904352"/>
                </a:cubicBezTo>
                <a:lnTo>
                  <a:pt x="3476730" y="93449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A7A8E-7921-445A-9467-2F1538DA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15" y="1235385"/>
            <a:ext cx="5825742" cy="32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6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48910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1643-BD92-4E54-8E84-C9A1C0FD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7480" cy="1325563"/>
          </a:xfrm>
        </p:spPr>
        <p:txBody>
          <a:bodyPr/>
          <a:lstStyle/>
          <a:p>
            <a:r>
              <a:rPr lang="en-GB" dirty="0"/>
              <a:t>Why would nature go to all this trouble?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D91C6-377F-4FFC-9CC3-0732282C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31000" cy="4351338"/>
          </a:xfrm>
        </p:spPr>
        <p:txBody>
          <a:bodyPr/>
          <a:lstStyle/>
          <a:p>
            <a:r>
              <a:rPr lang="en-GB" dirty="0"/>
              <a:t>Bimodal Signalling!</a:t>
            </a:r>
          </a:p>
          <a:p>
            <a:endParaRPr lang="en-GB" dirty="0"/>
          </a:p>
          <a:p>
            <a:r>
              <a:rPr lang="en-GB" dirty="0"/>
              <a:t>Short bursts of stimulation result in roughly 1 hour of NF-</a:t>
            </a:r>
            <a:r>
              <a:rPr lang="el-GR" dirty="0"/>
              <a:t>κ</a:t>
            </a:r>
            <a:r>
              <a:rPr lang="en-GB" dirty="0"/>
              <a:t>Bn activity. </a:t>
            </a:r>
          </a:p>
          <a:p>
            <a:endParaRPr lang="en-GB" dirty="0"/>
          </a:p>
          <a:p>
            <a:r>
              <a:rPr lang="en-GB" dirty="0"/>
              <a:t>Stimulation for longer than 60’ gives a signal proportional to the stimulus duration.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A1F7C-487A-4CBE-B9D5-A05D087C4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90" t="-2457" r="60300" b="-502"/>
          <a:stretch/>
        </p:blipFill>
        <p:spPr>
          <a:xfrm>
            <a:off x="7929154" y="-52251"/>
            <a:ext cx="4105418" cy="68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60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19DCCE-5921-45F7-951E-3940DCAB7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95" y="6765"/>
            <a:ext cx="10266705" cy="68444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51FF747-1057-4CD3-B209-DC1B61DC610F}"/>
              </a:ext>
            </a:extLst>
          </p:cNvPr>
          <p:cNvSpPr/>
          <p:nvPr/>
        </p:nvSpPr>
        <p:spPr>
          <a:xfrm>
            <a:off x="5302997" y="2612057"/>
            <a:ext cx="905298" cy="419901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B6928-B114-43AE-A3BE-BF900E737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722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9E4F04-2AD3-46E7-8B0D-80C4205F6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95" y="6765"/>
            <a:ext cx="10266705" cy="6844470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37FBEE2B-A4D1-4B09-AC99-12042E348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7620"/>
            <a:ext cx="5715000" cy="3810000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15B6AB72-918A-4425-8092-5782CEF9993B}"/>
              </a:ext>
            </a:extLst>
          </p:cNvPr>
          <p:cNvSpPr/>
          <p:nvPr/>
        </p:nvSpPr>
        <p:spPr>
          <a:xfrm rot="3352837">
            <a:off x="4719320" y="4261708"/>
            <a:ext cx="1280160" cy="2255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8D951-5EF3-4C42-B96C-99A099ADAE86}"/>
              </a:ext>
            </a:extLst>
          </p:cNvPr>
          <p:cNvSpPr txBox="1"/>
          <p:nvPr/>
        </p:nvSpPr>
        <p:spPr>
          <a:xfrm>
            <a:off x="6652073" y="4877620"/>
            <a:ext cx="256032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4400" b="1" dirty="0"/>
              <a:t>Healthy Response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3B683E-E1DC-4D22-997B-3724393E3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410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BD16-F0EB-42F3-8C1A-4CD30DBC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Disease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5170-2B76-4215-BF59-214DF4A7F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are modelling a tiny part of the cell, but:</a:t>
            </a:r>
          </a:p>
          <a:p>
            <a:r>
              <a:rPr lang="en-GB" dirty="0"/>
              <a:t>We know a chronic NF</a:t>
            </a:r>
            <a:r>
              <a:rPr lang="el-GR" dirty="0"/>
              <a:t>-κ</a:t>
            </a:r>
            <a:r>
              <a:rPr lang="en-GB" dirty="0"/>
              <a:t>B response is very bad</a:t>
            </a:r>
          </a:p>
          <a:p>
            <a:r>
              <a:rPr lang="en-GB" dirty="0"/>
              <a:t>We can disturb the healthy model and see what produces a chronic NF</a:t>
            </a:r>
            <a:r>
              <a:rPr lang="el-GR" dirty="0"/>
              <a:t>-κ</a:t>
            </a:r>
            <a:r>
              <a:rPr lang="en-GB" dirty="0"/>
              <a:t>B phenotype</a:t>
            </a:r>
          </a:p>
          <a:p>
            <a:endParaRPr lang="en-GB" dirty="0"/>
          </a:p>
          <a:p>
            <a:r>
              <a:rPr lang="en-GB" dirty="0"/>
              <a:t>Changing a </a:t>
            </a:r>
            <a:r>
              <a:rPr lang="en-GB"/>
              <a:t>parameter could represent</a:t>
            </a:r>
            <a:r>
              <a:rPr lang="en-GB" dirty="0"/>
              <a:t>:</a:t>
            </a:r>
          </a:p>
          <a:p>
            <a:pPr lvl="1"/>
            <a:r>
              <a:rPr lang="en-GB" sz="2800" dirty="0"/>
              <a:t>A mutation in that protein</a:t>
            </a:r>
            <a:endParaRPr lang="en-GB" sz="3200" dirty="0"/>
          </a:p>
          <a:p>
            <a:pPr lvl="1"/>
            <a:r>
              <a:rPr lang="en-GB" sz="2800" dirty="0"/>
              <a:t>A drug binding to a protein</a:t>
            </a:r>
          </a:p>
        </p:txBody>
      </p:sp>
    </p:spTree>
    <p:extLst>
      <p:ext uri="{BB962C8B-B14F-4D97-AF65-F5344CB8AC3E}">
        <p14:creationId xmlns:p14="http://schemas.microsoft.com/office/powerpoint/2010/main" val="5735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48425A8-DBAC-4D08-866D-0142DF4E67B9}"/>
              </a:ext>
            </a:extLst>
          </p:cNvPr>
          <p:cNvSpPr/>
          <p:nvPr/>
        </p:nvSpPr>
        <p:spPr>
          <a:xfrm>
            <a:off x="3702827" y="4321420"/>
            <a:ext cx="855980" cy="301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F3C93A6-0745-4551-8E99-167A4FAA6AE6}"/>
              </a:ext>
            </a:extLst>
          </p:cNvPr>
          <p:cNvSpPr/>
          <p:nvPr/>
        </p:nvSpPr>
        <p:spPr>
          <a:xfrm>
            <a:off x="3564384" y="4184476"/>
            <a:ext cx="359974" cy="3467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7F854431-7A15-4D01-80AD-F3AB45E7865A}"/>
              </a:ext>
            </a:extLst>
          </p:cNvPr>
          <p:cNvSpPr/>
          <p:nvPr/>
        </p:nvSpPr>
        <p:spPr>
          <a:xfrm>
            <a:off x="5761130" y="3766717"/>
            <a:ext cx="1198729" cy="1625181"/>
          </a:xfrm>
          <a:prstGeom prst="lightningBolt">
            <a:avLst/>
          </a:prstGeom>
          <a:solidFill>
            <a:srgbClr val="FF66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23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D2D-3DFA-455B-9E1E-E546A986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Nuclear Factor –</a:t>
            </a:r>
            <a:r>
              <a:rPr lang="el-GR" dirty="0"/>
              <a:t>κ</a:t>
            </a:r>
            <a:r>
              <a:rPr lang="en-GB" dirty="0" err="1"/>
              <a:t>appa</a:t>
            </a:r>
            <a:r>
              <a:rPr lang="en-GB" dirty="0"/>
              <a:t> B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025B-3565-4A1D-B676-599063E54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Transcription factor which regulates Immunity</a:t>
            </a:r>
          </a:p>
          <a:p>
            <a:pPr lvl="1"/>
            <a:r>
              <a:rPr lang="en-GB" dirty="0"/>
              <a:t>Responds to immune receptors including BCR, TLR</a:t>
            </a:r>
          </a:p>
          <a:p>
            <a:pPr lvl="1"/>
            <a:r>
              <a:rPr lang="en-GB" dirty="0"/>
              <a:t>And developmental signals: BAFFR, CD40, RANK, TNFR2</a:t>
            </a:r>
          </a:p>
          <a:p>
            <a:pPr lvl="1"/>
            <a:r>
              <a:rPr lang="en-GB" dirty="0"/>
              <a:t>Cell Fate is controlled by NF-kB</a:t>
            </a:r>
          </a:p>
          <a:p>
            <a:pPr lvl="1"/>
            <a:endParaRPr lang="en-GB" dirty="0"/>
          </a:p>
          <a:p>
            <a:r>
              <a:rPr lang="en-GB" dirty="0"/>
              <a:t>Is itself regulated by a family of proteins called I</a:t>
            </a:r>
            <a:r>
              <a:rPr lang="el-GR" dirty="0"/>
              <a:t>κ</a:t>
            </a:r>
            <a:r>
              <a:rPr lang="en-GB" dirty="0"/>
              <a:t>B s</a:t>
            </a:r>
          </a:p>
          <a:p>
            <a:endParaRPr lang="en-GB" dirty="0"/>
          </a:p>
          <a:p>
            <a:r>
              <a:rPr lang="en-GB" dirty="0"/>
              <a:t>Is Upregulated in lymphoma and other cancers.</a:t>
            </a:r>
          </a:p>
          <a:p>
            <a:pPr lvl="1"/>
            <a:r>
              <a:rPr lang="en-GB" dirty="0"/>
              <a:t>Chronically high NF-</a:t>
            </a:r>
            <a:r>
              <a:rPr lang="el-GR" dirty="0"/>
              <a:t> κ</a:t>
            </a:r>
            <a:r>
              <a:rPr lang="en-GB" dirty="0"/>
              <a:t>B Increases cancer cell survival</a:t>
            </a:r>
          </a:p>
          <a:p>
            <a:pPr lvl="1"/>
            <a:r>
              <a:rPr lang="en-GB" dirty="0"/>
              <a:t>Poorer prognosis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NF-κB - Wikipedia">
            <a:extLst>
              <a:ext uri="{FF2B5EF4-FFF2-40B4-BE49-F238E27FC236}">
                <a16:creationId xmlns:a16="http://schemas.microsoft.com/office/drawing/2014/main" id="{BBA50960-4DF3-4120-9D35-0E2CE1F57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31" y="-437365"/>
            <a:ext cx="3463369" cy="34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90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7C06A-46D1-4D74-BD51-CC5ED5D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64119-7A9C-42EC-ABEE-4C9F0365C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F8708-6E39-4B9E-93E7-6906B3DF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44" y="1816466"/>
            <a:ext cx="9624156" cy="515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3CAAF-F460-4448-8BB5-EBE673677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728" y="1807306"/>
            <a:ext cx="1755855" cy="524739"/>
          </a:xfrm>
          <a:prstGeom prst="rect">
            <a:avLst/>
          </a:prstGeom>
        </p:spPr>
      </p:pic>
      <p:sp>
        <p:nvSpPr>
          <p:cNvPr id="6" name="Lightning Bolt 5">
            <a:extLst>
              <a:ext uri="{FF2B5EF4-FFF2-40B4-BE49-F238E27FC236}">
                <a16:creationId xmlns:a16="http://schemas.microsoft.com/office/drawing/2014/main" id="{8F285A36-7E27-456C-8CD0-5C6CAB912EF6}"/>
              </a:ext>
            </a:extLst>
          </p:cNvPr>
          <p:cNvSpPr/>
          <p:nvPr/>
        </p:nvSpPr>
        <p:spPr>
          <a:xfrm>
            <a:off x="4484057" y="305315"/>
            <a:ext cx="1198729" cy="1625181"/>
          </a:xfrm>
          <a:prstGeom prst="lightningBolt">
            <a:avLst/>
          </a:prstGeom>
          <a:solidFill>
            <a:srgbClr val="FF66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DE336-F130-4EC5-921C-36419676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574" y="2747666"/>
            <a:ext cx="7047108" cy="3963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D47195-95BA-40C9-AE64-B29300658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444" y="1874415"/>
            <a:ext cx="390580" cy="466790"/>
          </a:xfrm>
          <a:prstGeom prst="rect">
            <a:avLst/>
          </a:prstGeom>
        </p:spPr>
      </p:pic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2283B530-E7DC-47E9-BD5B-1E6ED6D40A72}"/>
              </a:ext>
            </a:extLst>
          </p:cNvPr>
          <p:cNvSpPr/>
          <p:nvPr/>
        </p:nvSpPr>
        <p:spPr>
          <a:xfrm>
            <a:off x="7891670" y="4840357"/>
            <a:ext cx="854765" cy="1083365"/>
          </a:xfrm>
          <a:prstGeom prst="lightningBolt">
            <a:avLst/>
          </a:prstGeom>
          <a:solidFill>
            <a:srgbClr val="FF66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3AD63-BFD7-4BEC-A2A2-B9B5C3EF6E2D}"/>
              </a:ext>
            </a:extLst>
          </p:cNvPr>
          <p:cNvSpPr/>
          <p:nvPr/>
        </p:nvSpPr>
        <p:spPr>
          <a:xfrm>
            <a:off x="4760843" y="6176963"/>
            <a:ext cx="1868557" cy="534701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437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1703-8A18-433C-A801-DC197781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77080" cy="1325563"/>
          </a:xfrm>
        </p:spPr>
        <p:txBody>
          <a:bodyPr/>
          <a:lstStyle/>
          <a:p>
            <a:r>
              <a:rPr lang="en-GB" dirty="0"/>
              <a:t>Parameter Change: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B41B-B6AB-474F-9230-F2664AB3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8283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Modifying lower:</a:t>
            </a:r>
          </a:p>
          <a:p>
            <a:r>
              <a:rPr lang="en-GB" dirty="0"/>
              <a:t>Barely any oscillation, NF</a:t>
            </a:r>
            <a:r>
              <a:rPr lang="el-GR" dirty="0"/>
              <a:t>-κ</a:t>
            </a:r>
            <a:r>
              <a:rPr lang="en-GB" dirty="0"/>
              <a:t>B  remains high for a long time.</a:t>
            </a:r>
          </a:p>
          <a:p>
            <a:endParaRPr lang="en-GB" dirty="0"/>
          </a:p>
          <a:p>
            <a:r>
              <a:rPr lang="en-GB" dirty="0"/>
              <a:t>Is this a driver mutation?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EACC-3160-4946-9F56-051E3C10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8721"/>
            <a:ext cx="2057687" cy="103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FF83B-8EE2-4EDD-AA99-97066D37D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72" y="1947133"/>
            <a:ext cx="6162482" cy="410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18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1703-8A18-433C-A801-DC197781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Change: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B41B-B6AB-474F-9230-F2664AB3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8283" cy="4351338"/>
          </a:xfrm>
        </p:spPr>
        <p:txBody>
          <a:bodyPr/>
          <a:lstStyle/>
          <a:p>
            <a:r>
              <a:rPr lang="en-GB" dirty="0"/>
              <a:t>Modifying higher:</a:t>
            </a:r>
          </a:p>
          <a:p>
            <a:r>
              <a:rPr lang="en-GB" dirty="0"/>
              <a:t>Lowers the oscillation rate</a:t>
            </a:r>
          </a:p>
          <a:p>
            <a:endParaRPr lang="en-GB" dirty="0"/>
          </a:p>
          <a:p>
            <a:r>
              <a:rPr lang="en-GB" dirty="0"/>
              <a:t>Modifying lower:</a:t>
            </a:r>
          </a:p>
          <a:p>
            <a:r>
              <a:rPr lang="en-GB" dirty="0"/>
              <a:t>Barely any oscillation, NF</a:t>
            </a:r>
            <a:r>
              <a:rPr lang="el-GR" dirty="0"/>
              <a:t>-κ</a:t>
            </a:r>
            <a:r>
              <a:rPr lang="en-GB" dirty="0"/>
              <a:t>B  remains high for a long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C7347-B600-4696-A6D3-B55787FA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88" y="0"/>
            <a:ext cx="1762371" cy="19147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B7F2C-2580-4325-AF3D-740CF1EBDD48}"/>
              </a:ext>
            </a:extLst>
          </p:cNvPr>
          <p:cNvGrpSpPr/>
          <p:nvPr/>
        </p:nvGrpSpPr>
        <p:grpSpPr>
          <a:xfrm>
            <a:off x="6096000" y="1890939"/>
            <a:ext cx="5963921" cy="4601936"/>
            <a:chOff x="6797041" y="1825624"/>
            <a:chExt cx="5262880" cy="41945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2EE4E1-25D3-4EBF-870E-959B6B818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297"/>
            <a:stretch/>
          </p:blipFill>
          <p:spPr>
            <a:xfrm>
              <a:off x="6797041" y="1825624"/>
              <a:ext cx="5262880" cy="41945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B27557-BD39-4AAD-8594-863807C5E2F1}"/>
                </a:ext>
              </a:extLst>
            </p:cNvPr>
            <p:cNvSpPr/>
            <p:nvPr/>
          </p:nvSpPr>
          <p:spPr>
            <a:xfrm>
              <a:off x="9418320" y="1825624"/>
              <a:ext cx="548640" cy="267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9938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1B1A-E10E-4EBD-8D1C-0A8F5CAD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a browser, go to: 139.184.170.218:9001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7EF6F-FCCA-4B81-8FED-53440288C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326" y="1825625"/>
            <a:ext cx="10515600" cy="4351338"/>
          </a:xfrm>
        </p:spPr>
        <p:txBody>
          <a:bodyPr/>
          <a:lstStyle/>
          <a:p>
            <a:r>
              <a:rPr lang="en-GB" dirty="0"/>
              <a:t>Log In with your unique login</a:t>
            </a:r>
          </a:p>
          <a:p>
            <a:r>
              <a:rPr lang="en-GB" dirty="0"/>
              <a:t>&gt;</a:t>
            </a:r>
            <a:r>
              <a:rPr lang="en-GB" dirty="0" err="1"/>
              <a:t>cancerModellingModelling</a:t>
            </a:r>
            <a:r>
              <a:rPr lang="en-GB" dirty="0"/>
              <a:t> </a:t>
            </a:r>
          </a:p>
          <a:p>
            <a:r>
              <a:rPr lang="en-GB" dirty="0"/>
              <a:t>&gt;Hoffman 2002.ipynb</a:t>
            </a:r>
          </a:p>
          <a:p>
            <a:r>
              <a:rPr lang="en-GB" dirty="0"/>
              <a:t>&gt;Julia 1.6.2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86A11-BC44-41CD-814E-A801CF239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4311" r="85091" b="50361"/>
          <a:stretch/>
        </p:blipFill>
        <p:spPr>
          <a:xfrm>
            <a:off x="7796464" y="1408530"/>
            <a:ext cx="4122820" cy="3053314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391624F3-DAF7-4059-BC39-577B7FCD9468}"/>
              </a:ext>
            </a:extLst>
          </p:cNvPr>
          <p:cNvSpPr/>
          <p:nvPr/>
        </p:nvSpPr>
        <p:spPr>
          <a:xfrm rot="5400000">
            <a:off x="7668126" y="2622367"/>
            <a:ext cx="352926" cy="7218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DAC08-0E89-4FB4-ADC0-7E9751B7A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" t="27486" r="84737" b="38527"/>
          <a:stretch/>
        </p:blipFill>
        <p:spPr>
          <a:xfrm>
            <a:off x="6922169" y="3818880"/>
            <a:ext cx="3713747" cy="2828101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F0868639-202E-4937-AE26-A41F64661553}"/>
              </a:ext>
            </a:extLst>
          </p:cNvPr>
          <p:cNvSpPr/>
          <p:nvPr/>
        </p:nvSpPr>
        <p:spPr>
          <a:xfrm rot="5400000">
            <a:off x="6352673" y="4588042"/>
            <a:ext cx="368969" cy="8823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0E5BF-10B2-4607-86F6-E47ACED62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21" t="33671" r="68289" b="39767"/>
          <a:stretch/>
        </p:blipFill>
        <p:spPr>
          <a:xfrm>
            <a:off x="985769" y="4322496"/>
            <a:ext cx="3853326" cy="240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01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C20D-AB19-43ED-A9B2-97DC50C4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point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2A22-F0B8-467F-9345-BF09156AC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3946" cy="3873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[a, b, c] is a list</a:t>
            </a:r>
          </a:p>
          <a:p>
            <a:pPr marL="0" indent="0">
              <a:buNone/>
            </a:pPr>
            <a:r>
              <a:rPr lang="en-GB" dirty="0"/>
              <a:t>We can edit a list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CBE41-7C8B-49F9-A186-ABA0EFE66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55158" r="81579" b="28421"/>
          <a:stretch/>
        </p:blipFill>
        <p:spPr>
          <a:xfrm>
            <a:off x="6912146" y="3608966"/>
            <a:ext cx="4702940" cy="2090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26F81-D12E-4570-A0FA-136DA2600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4" t="42527" r="81974" b="37367"/>
          <a:stretch/>
        </p:blipFill>
        <p:spPr>
          <a:xfrm>
            <a:off x="838200" y="2944604"/>
            <a:ext cx="4441656" cy="275455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1930E1-ECE3-4609-B4D7-F6D1ACE9EB2E}"/>
              </a:ext>
            </a:extLst>
          </p:cNvPr>
          <p:cNvSpPr txBox="1">
            <a:spLocks/>
          </p:cNvSpPr>
          <p:nvPr/>
        </p:nvSpPr>
        <p:spPr>
          <a:xfrm>
            <a:off x="6769768" y="2646947"/>
            <a:ext cx="4989095" cy="962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loops repeat the inside, with a different “value” each time</a:t>
            </a:r>
          </a:p>
        </p:txBody>
      </p:sp>
    </p:spTree>
    <p:extLst>
      <p:ext uri="{BB962C8B-B14F-4D97-AF65-F5344CB8AC3E}">
        <p14:creationId xmlns:p14="http://schemas.microsoft.com/office/powerpoint/2010/main" val="2782794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487C-0684-4466-8C5C-AC941BDF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Hoffman 2002 Model Needs: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11B74-EDFE-4618-A6D3-5C313E2E5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Starting concentrations</a:t>
            </a:r>
          </a:p>
          <a:p>
            <a:r>
              <a:rPr lang="en-GB" dirty="0"/>
              <a:t>Timespan of the experiment</a:t>
            </a:r>
          </a:p>
          <a:p>
            <a:r>
              <a:rPr lang="en-GB" dirty="0"/>
              <a:t>PHASE = 2</a:t>
            </a:r>
          </a:p>
          <a:p>
            <a:r>
              <a:rPr lang="en-GB" dirty="0"/>
              <a:t>Pulse Length – how long the antigen triggers IKK, input signal</a:t>
            </a:r>
          </a:p>
          <a:p>
            <a:endParaRPr lang="en-GB" dirty="0"/>
          </a:p>
          <a:p>
            <a:r>
              <a:rPr lang="en-GB" dirty="0"/>
              <a:t>Generate a “Problem” with the above</a:t>
            </a:r>
          </a:p>
          <a:p>
            <a:r>
              <a:rPr lang="en-GB" dirty="0"/>
              <a:t>“Solve” command will </a:t>
            </a:r>
            <a:r>
              <a:rPr lang="en-GB"/>
              <a:t>run the simulation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0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uble Brace 6">
            <a:extLst>
              <a:ext uri="{FF2B5EF4-FFF2-40B4-BE49-F238E27FC236}">
                <a16:creationId xmlns:a16="http://schemas.microsoft.com/office/drawing/2014/main" id="{AD679277-E131-4906-8AF0-FF80A7D89C6C}"/>
              </a:ext>
            </a:extLst>
          </p:cNvPr>
          <p:cNvSpPr/>
          <p:nvPr/>
        </p:nvSpPr>
        <p:spPr>
          <a:xfrm>
            <a:off x="1346791" y="2422358"/>
            <a:ext cx="2425995" cy="3712628"/>
          </a:xfrm>
          <a:prstGeom prst="bracePair">
            <a:avLst>
              <a:gd name="adj" fmla="val 19302"/>
            </a:avLst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81135-46EB-45CD-B4E5-40671C94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this code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7AD79-32F4-4978-8FC5-3C07A7685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73" y="3793826"/>
            <a:ext cx="1734880" cy="705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for loop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507764-27F3-4C25-95F6-A3414A9297D0}"/>
              </a:ext>
            </a:extLst>
          </p:cNvPr>
          <p:cNvSpPr txBox="1">
            <a:spLocks/>
          </p:cNvSpPr>
          <p:nvPr/>
        </p:nvSpPr>
        <p:spPr>
          <a:xfrm>
            <a:off x="9110329" y="1690688"/>
            <a:ext cx="1734880" cy="444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86A793E-A6A9-4A15-BEBE-643CC4ED225A}"/>
              </a:ext>
            </a:extLst>
          </p:cNvPr>
          <p:cNvSpPr/>
          <p:nvPr/>
        </p:nvSpPr>
        <p:spPr>
          <a:xfrm rot="3355889">
            <a:off x="3132270" y="2137144"/>
            <a:ext cx="340242" cy="6485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0EB47FD-C870-4245-9FF5-BD167946C24D}"/>
              </a:ext>
            </a:extLst>
          </p:cNvPr>
          <p:cNvSpPr/>
          <p:nvPr/>
        </p:nvSpPr>
        <p:spPr>
          <a:xfrm>
            <a:off x="13552177" y="5156791"/>
            <a:ext cx="340242" cy="6485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D0EEE-05CB-41BB-A93F-6ED407256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2" t="34261" r="53554" b="30948"/>
          <a:stretch/>
        </p:blipFill>
        <p:spPr>
          <a:xfrm>
            <a:off x="2278474" y="1552298"/>
            <a:ext cx="18150651" cy="5105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52A72-0BDE-4251-B77C-A4E7E3963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16" y="2902867"/>
            <a:ext cx="573074" cy="7559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17BE1A6-0218-42F9-BADF-79CD334ACE96}"/>
              </a:ext>
            </a:extLst>
          </p:cNvPr>
          <p:cNvGrpSpPr/>
          <p:nvPr/>
        </p:nvGrpSpPr>
        <p:grpSpPr>
          <a:xfrm>
            <a:off x="8034999" y="6134986"/>
            <a:ext cx="768434" cy="542317"/>
            <a:chOff x="8405356" y="6134986"/>
            <a:chExt cx="768434" cy="5423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7DE277-3A79-4A83-B224-2A9994B944D8}"/>
                </a:ext>
              </a:extLst>
            </p:cNvPr>
            <p:cNvSpPr/>
            <p:nvPr/>
          </p:nvSpPr>
          <p:spPr>
            <a:xfrm>
              <a:off x="8405356" y="6134986"/>
              <a:ext cx="768434" cy="5423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636ACD-70AC-49EC-9F58-69AB87A1FE52}"/>
                </a:ext>
              </a:extLst>
            </p:cNvPr>
            <p:cNvSpPr/>
            <p:nvPr/>
          </p:nvSpPr>
          <p:spPr>
            <a:xfrm>
              <a:off x="8435147" y="6256421"/>
              <a:ext cx="708853" cy="401053"/>
            </a:xfrm>
            <a:custGeom>
              <a:avLst/>
              <a:gdLst>
                <a:gd name="connsiteX0" fmla="*/ 19042 w 708853"/>
                <a:gd name="connsiteY0" fmla="*/ 401053 h 401053"/>
                <a:gd name="connsiteX1" fmla="*/ 19042 w 708853"/>
                <a:gd name="connsiteY1" fmla="*/ 128337 h 401053"/>
                <a:gd name="connsiteX2" fmla="*/ 67169 w 708853"/>
                <a:gd name="connsiteY2" fmla="*/ 32084 h 401053"/>
                <a:gd name="connsiteX3" fmla="*/ 115295 w 708853"/>
                <a:gd name="connsiteY3" fmla="*/ 0 h 401053"/>
                <a:gd name="connsiteX4" fmla="*/ 163421 w 708853"/>
                <a:gd name="connsiteY4" fmla="*/ 96253 h 401053"/>
                <a:gd name="connsiteX5" fmla="*/ 179464 w 708853"/>
                <a:gd name="connsiteY5" fmla="*/ 240632 h 401053"/>
                <a:gd name="connsiteX6" fmla="*/ 195506 w 708853"/>
                <a:gd name="connsiteY6" fmla="*/ 304800 h 401053"/>
                <a:gd name="connsiteX7" fmla="*/ 243632 w 708853"/>
                <a:gd name="connsiteY7" fmla="*/ 320842 h 401053"/>
                <a:gd name="connsiteX8" fmla="*/ 291758 w 708853"/>
                <a:gd name="connsiteY8" fmla="*/ 304800 h 401053"/>
                <a:gd name="connsiteX9" fmla="*/ 307800 w 708853"/>
                <a:gd name="connsiteY9" fmla="*/ 256674 h 401053"/>
                <a:gd name="connsiteX10" fmla="*/ 339885 w 708853"/>
                <a:gd name="connsiteY10" fmla="*/ 224590 h 401053"/>
                <a:gd name="connsiteX11" fmla="*/ 388011 w 708853"/>
                <a:gd name="connsiteY11" fmla="*/ 128337 h 401053"/>
                <a:gd name="connsiteX12" fmla="*/ 436137 w 708853"/>
                <a:gd name="connsiteY12" fmla="*/ 96253 h 401053"/>
                <a:gd name="connsiteX13" fmla="*/ 484264 w 708853"/>
                <a:gd name="connsiteY13" fmla="*/ 112295 h 401053"/>
                <a:gd name="connsiteX14" fmla="*/ 516348 w 708853"/>
                <a:gd name="connsiteY14" fmla="*/ 160421 h 401053"/>
                <a:gd name="connsiteX15" fmla="*/ 564474 w 708853"/>
                <a:gd name="connsiteY15" fmla="*/ 208547 h 401053"/>
                <a:gd name="connsiteX16" fmla="*/ 708853 w 708853"/>
                <a:gd name="connsiteY16" fmla="*/ 160421 h 40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8853" h="401053">
                  <a:moveTo>
                    <a:pt x="19042" y="401053"/>
                  </a:moveTo>
                  <a:cubicBezTo>
                    <a:pt x="-6837" y="271656"/>
                    <a:pt x="-5855" y="315060"/>
                    <a:pt x="19042" y="128337"/>
                  </a:cubicBezTo>
                  <a:cubicBezTo>
                    <a:pt x="23056" y="98230"/>
                    <a:pt x="46372" y="52881"/>
                    <a:pt x="67169" y="32084"/>
                  </a:cubicBezTo>
                  <a:cubicBezTo>
                    <a:pt x="80802" y="18451"/>
                    <a:pt x="99253" y="10695"/>
                    <a:pt x="115295" y="0"/>
                  </a:cubicBezTo>
                  <a:cubicBezTo>
                    <a:pt x="139932" y="36955"/>
                    <a:pt x="156041" y="51973"/>
                    <a:pt x="163421" y="96253"/>
                  </a:cubicBezTo>
                  <a:cubicBezTo>
                    <a:pt x="171382" y="144017"/>
                    <a:pt x="172101" y="192773"/>
                    <a:pt x="179464" y="240632"/>
                  </a:cubicBezTo>
                  <a:cubicBezTo>
                    <a:pt x="182817" y="262423"/>
                    <a:pt x="181733" y="287584"/>
                    <a:pt x="195506" y="304800"/>
                  </a:cubicBezTo>
                  <a:cubicBezTo>
                    <a:pt x="206069" y="318004"/>
                    <a:pt x="227590" y="315495"/>
                    <a:pt x="243632" y="320842"/>
                  </a:cubicBezTo>
                  <a:cubicBezTo>
                    <a:pt x="259674" y="315495"/>
                    <a:pt x="279801" y="316757"/>
                    <a:pt x="291758" y="304800"/>
                  </a:cubicBezTo>
                  <a:cubicBezTo>
                    <a:pt x="303715" y="292843"/>
                    <a:pt x="299100" y="271174"/>
                    <a:pt x="307800" y="256674"/>
                  </a:cubicBezTo>
                  <a:cubicBezTo>
                    <a:pt x="315582" y="243705"/>
                    <a:pt x="329190" y="235285"/>
                    <a:pt x="339885" y="224590"/>
                  </a:cubicBezTo>
                  <a:cubicBezTo>
                    <a:pt x="352932" y="185447"/>
                    <a:pt x="356913" y="159435"/>
                    <a:pt x="388011" y="128337"/>
                  </a:cubicBezTo>
                  <a:cubicBezTo>
                    <a:pt x="401644" y="114704"/>
                    <a:pt x="420095" y="106948"/>
                    <a:pt x="436137" y="96253"/>
                  </a:cubicBezTo>
                  <a:cubicBezTo>
                    <a:pt x="452179" y="101600"/>
                    <a:pt x="471059" y="101731"/>
                    <a:pt x="484264" y="112295"/>
                  </a:cubicBezTo>
                  <a:cubicBezTo>
                    <a:pt x="499319" y="124339"/>
                    <a:pt x="504005" y="145610"/>
                    <a:pt x="516348" y="160421"/>
                  </a:cubicBezTo>
                  <a:cubicBezTo>
                    <a:pt x="530872" y="177849"/>
                    <a:pt x="548432" y="192505"/>
                    <a:pt x="564474" y="208547"/>
                  </a:cubicBezTo>
                  <a:cubicBezTo>
                    <a:pt x="691742" y="190366"/>
                    <a:pt x="650032" y="219242"/>
                    <a:pt x="708853" y="16042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DD0EAF4F-BF6A-4D6F-A4E2-31BB6ED08B58}"/>
              </a:ext>
            </a:extLst>
          </p:cNvPr>
          <p:cNvSpPr/>
          <p:nvPr/>
        </p:nvSpPr>
        <p:spPr>
          <a:xfrm>
            <a:off x="6137186" y="3638752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1917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1135-46EB-45CD-B4E5-40671C94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this code doing?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507764-27F3-4C25-95F6-A3414A9297D0}"/>
              </a:ext>
            </a:extLst>
          </p:cNvPr>
          <p:cNvSpPr txBox="1">
            <a:spLocks/>
          </p:cNvSpPr>
          <p:nvPr/>
        </p:nvSpPr>
        <p:spPr>
          <a:xfrm>
            <a:off x="9110329" y="1690688"/>
            <a:ext cx="1734880" cy="444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86A793E-A6A9-4A15-BEBE-643CC4ED225A}"/>
              </a:ext>
            </a:extLst>
          </p:cNvPr>
          <p:cNvSpPr/>
          <p:nvPr/>
        </p:nvSpPr>
        <p:spPr>
          <a:xfrm rot="3355889">
            <a:off x="3132270" y="2137144"/>
            <a:ext cx="340242" cy="6485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0EB47FD-C870-4245-9FF5-BD167946C24D}"/>
              </a:ext>
            </a:extLst>
          </p:cNvPr>
          <p:cNvSpPr/>
          <p:nvPr/>
        </p:nvSpPr>
        <p:spPr>
          <a:xfrm>
            <a:off x="13552177" y="5156791"/>
            <a:ext cx="340242" cy="6485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D0EEE-05CB-41BB-A93F-6ED407256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2" t="34261" r="53554" b="30948"/>
          <a:stretch/>
        </p:blipFill>
        <p:spPr>
          <a:xfrm>
            <a:off x="-630455" y="1572127"/>
            <a:ext cx="18150651" cy="5105176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63E37DF6-8EAB-4A29-8CC7-8228C5051BBC}"/>
              </a:ext>
            </a:extLst>
          </p:cNvPr>
          <p:cNvSpPr/>
          <p:nvPr/>
        </p:nvSpPr>
        <p:spPr>
          <a:xfrm rot="5400000">
            <a:off x="51214" y="4752399"/>
            <a:ext cx="340242" cy="8839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8FACE1AD-9FE2-426E-B3BA-EBC85A9F304B}"/>
              </a:ext>
            </a:extLst>
          </p:cNvPr>
          <p:cNvSpPr/>
          <p:nvPr/>
        </p:nvSpPr>
        <p:spPr>
          <a:xfrm rot="13513531">
            <a:off x="2024304" y="1562213"/>
            <a:ext cx="340242" cy="8839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877121EC-7E35-4E43-8EFB-53E58F22F109}"/>
              </a:ext>
            </a:extLst>
          </p:cNvPr>
          <p:cNvSpPr/>
          <p:nvPr/>
        </p:nvSpPr>
        <p:spPr>
          <a:xfrm rot="13513531">
            <a:off x="11486809" y="4320354"/>
            <a:ext cx="340242" cy="8839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41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C131-EAD8-42C5-B8DB-964EEFFC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it’s your turn…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8837-9626-4F59-8F69-2F0ABD5EB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094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Take a couple minutes to read through the code,</a:t>
            </a:r>
          </a:p>
          <a:p>
            <a:endParaRPr lang="en-GB" dirty="0"/>
          </a:p>
          <a:p>
            <a:r>
              <a:rPr lang="en-GB" dirty="0"/>
              <a:t>There’s a framework (for loop) to run multiple experiments and plot them all together.</a:t>
            </a:r>
          </a:p>
          <a:p>
            <a:endParaRPr lang="en-GB" dirty="0"/>
          </a:p>
          <a:p>
            <a:r>
              <a:rPr lang="en-GB" dirty="0"/>
              <a:t>Choose a parameter and try to guess what will happen if you lower/raise it</a:t>
            </a:r>
          </a:p>
          <a:p>
            <a:endParaRPr lang="en-GB" dirty="0"/>
          </a:p>
          <a:p>
            <a:r>
              <a:rPr lang="en-GB" dirty="0"/>
              <a:t>Enter your parameter into the code and test your prediction!</a:t>
            </a:r>
          </a:p>
        </p:txBody>
      </p:sp>
    </p:spTree>
    <p:extLst>
      <p:ext uri="{BB962C8B-B14F-4D97-AF65-F5344CB8AC3E}">
        <p14:creationId xmlns:p14="http://schemas.microsoft.com/office/powerpoint/2010/main" val="863663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B8A7-3C83-4FA6-B755-050DA942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25D52-8ECD-4224-9A6E-A440CEF5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Have names!</a:t>
            </a:r>
          </a:p>
          <a:p>
            <a:r>
              <a:rPr lang="en-GB" dirty="0"/>
              <a:t>Are multiplied by modifiers!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49176-D165-41C8-A7BE-BB05659DB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5" t="32000" r="69474" b="17053"/>
          <a:stretch/>
        </p:blipFill>
        <p:spPr>
          <a:xfrm>
            <a:off x="5903495" y="1868346"/>
            <a:ext cx="6063916" cy="426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808B-48A8-4764-AA41-EB3F1632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Nuclear Factor –</a:t>
            </a:r>
            <a:r>
              <a:rPr lang="el-GR" dirty="0"/>
              <a:t>κ</a:t>
            </a:r>
            <a:r>
              <a:rPr lang="en-GB" dirty="0" err="1"/>
              <a:t>appa</a:t>
            </a:r>
            <a:r>
              <a:rPr lang="en-GB" dirty="0"/>
              <a:t> B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349362-E860-445B-B441-7F856FDC8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51" y="1294143"/>
            <a:ext cx="5664349" cy="508551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18BFB0-8734-4D6C-A271-96EC18234414}"/>
              </a:ext>
            </a:extLst>
          </p:cNvPr>
          <p:cNvSpPr/>
          <p:nvPr/>
        </p:nvSpPr>
        <p:spPr>
          <a:xfrm>
            <a:off x="391886" y="1424451"/>
            <a:ext cx="613576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Transcription factor which regulates Immunity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Responds to immune receptors including BCR, TLR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And developmental signals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Controls Cell Fate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Is Upregulated in lymphoma and other cancers.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Chronically high NF-</a:t>
            </a:r>
            <a:r>
              <a:rPr lang="el-GR" sz="2800" dirty="0"/>
              <a:t> κ</a:t>
            </a:r>
            <a:r>
              <a:rPr lang="en-GB" sz="2800" dirty="0"/>
              <a:t>B Increases cancer cell survival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Poorer prognosis</a:t>
            </a:r>
          </a:p>
        </p:txBody>
      </p:sp>
    </p:spTree>
    <p:extLst>
      <p:ext uri="{BB962C8B-B14F-4D97-AF65-F5344CB8AC3E}">
        <p14:creationId xmlns:p14="http://schemas.microsoft.com/office/powerpoint/2010/main" val="3823518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A8CE6-6600-450F-9D68-32068263D215}"/>
              </a:ext>
            </a:extLst>
          </p:cNvPr>
          <p:cNvSpPr txBox="1"/>
          <p:nvPr/>
        </p:nvSpPr>
        <p:spPr>
          <a:xfrm>
            <a:off x="4956774" y="1025941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AC4A0-23B1-46DA-8CC0-B67EC80EF4F2}"/>
              </a:ext>
            </a:extLst>
          </p:cNvPr>
          <p:cNvSpPr txBox="1"/>
          <p:nvPr/>
        </p:nvSpPr>
        <p:spPr>
          <a:xfrm>
            <a:off x="4072578" y="3823463"/>
            <a:ext cx="1034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k2_2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5F9F4A-A9E0-4E1F-AF91-036757406945}"/>
              </a:ext>
            </a:extLst>
          </p:cNvPr>
          <p:cNvSpPr txBox="1"/>
          <p:nvPr/>
        </p:nvSpPr>
        <p:spPr>
          <a:xfrm>
            <a:off x="3606681" y="4800920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217284-33E7-4788-9AB3-5EBB09433DEA}"/>
              </a:ext>
            </a:extLst>
          </p:cNvPr>
          <p:cNvSpPr txBox="1"/>
          <p:nvPr/>
        </p:nvSpPr>
        <p:spPr>
          <a:xfrm>
            <a:off x="5759118" y="4442026"/>
            <a:ext cx="855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tp1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48425A8-DBAC-4D08-866D-0142DF4E67B9}"/>
              </a:ext>
            </a:extLst>
          </p:cNvPr>
          <p:cNvSpPr/>
          <p:nvPr/>
        </p:nvSpPr>
        <p:spPr>
          <a:xfrm>
            <a:off x="3702827" y="4321420"/>
            <a:ext cx="855980" cy="301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F3C93A6-0745-4551-8E99-167A4FAA6AE6}"/>
              </a:ext>
            </a:extLst>
          </p:cNvPr>
          <p:cNvSpPr/>
          <p:nvPr/>
        </p:nvSpPr>
        <p:spPr>
          <a:xfrm>
            <a:off x="3564384" y="4184476"/>
            <a:ext cx="359974" cy="3467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8A9AFD-7B7C-40A6-A7E4-212431197363}"/>
              </a:ext>
            </a:extLst>
          </p:cNvPr>
          <p:cNvSpPr/>
          <p:nvPr/>
        </p:nvSpPr>
        <p:spPr>
          <a:xfrm>
            <a:off x="4826000" y="985459"/>
            <a:ext cx="824298" cy="653048"/>
          </a:xfrm>
          <a:prstGeom prst="ellipse">
            <a:avLst/>
          </a:prstGeom>
          <a:noFill/>
          <a:ln w="76200">
            <a:solidFill>
              <a:srgbClr val="14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3E4210E-A9A2-4A8E-8BEE-DB066878A549}"/>
              </a:ext>
            </a:extLst>
          </p:cNvPr>
          <p:cNvSpPr/>
          <p:nvPr/>
        </p:nvSpPr>
        <p:spPr>
          <a:xfrm>
            <a:off x="3479069" y="4757261"/>
            <a:ext cx="824298" cy="653048"/>
          </a:xfrm>
          <a:prstGeom prst="ellipse">
            <a:avLst/>
          </a:prstGeom>
          <a:noFill/>
          <a:ln w="76200">
            <a:solidFill>
              <a:srgbClr val="14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55277BB-3BEF-4BC6-808C-83E1C35A72D3}"/>
              </a:ext>
            </a:extLst>
          </p:cNvPr>
          <p:cNvSpPr/>
          <p:nvPr/>
        </p:nvSpPr>
        <p:spPr>
          <a:xfrm>
            <a:off x="5714560" y="4388780"/>
            <a:ext cx="824298" cy="653048"/>
          </a:xfrm>
          <a:prstGeom prst="ellipse">
            <a:avLst/>
          </a:prstGeom>
          <a:noFill/>
          <a:ln w="76200">
            <a:solidFill>
              <a:srgbClr val="14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8B35585-8B01-435B-83D3-82F463217B9B}"/>
              </a:ext>
            </a:extLst>
          </p:cNvPr>
          <p:cNvSpPr/>
          <p:nvPr/>
        </p:nvSpPr>
        <p:spPr>
          <a:xfrm>
            <a:off x="4077617" y="3804879"/>
            <a:ext cx="1034414" cy="653048"/>
          </a:xfrm>
          <a:prstGeom prst="ellipse">
            <a:avLst/>
          </a:prstGeom>
          <a:noFill/>
          <a:ln w="76200">
            <a:solidFill>
              <a:srgbClr val="14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350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C131-EAD8-42C5-B8DB-964EEFFC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it’s your turn…  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8837-9626-4F59-8F69-2F0ABD5EB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09415"/>
          </a:xfrm>
        </p:spPr>
        <p:txBody>
          <a:bodyPr>
            <a:normAutofit/>
          </a:bodyPr>
          <a:lstStyle/>
          <a:p>
            <a:r>
              <a:rPr lang="en-GB" dirty="0"/>
              <a:t>Did you raise or lower your NF</a:t>
            </a:r>
            <a:r>
              <a:rPr lang="el-GR" dirty="0"/>
              <a:t>-κ</a:t>
            </a:r>
            <a:r>
              <a:rPr lang="en-GB" dirty="0"/>
              <a:t>Bn? </a:t>
            </a:r>
          </a:p>
          <a:p>
            <a:endParaRPr lang="en-GB" dirty="0"/>
          </a:p>
          <a:p>
            <a:r>
              <a:rPr lang="en-GB" dirty="0"/>
              <a:t>Is this autoimmunity or immunodeficiency?</a:t>
            </a:r>
          </a:p>
          <a:p>
            <a:endParaRPr lang="en-GB" dirty="0"/>
          </a:p>
          <a:p>
            <a:r>
              <a:rPr lang="en-GB" dirty="0"/>
              <a:t>Can you fix the mutant by changing another parameter?</a:t>
            </a:r>
          </a:p>
          <a:p>
            <a:endParaRPr lang="en-GB" dirty="0"/>
          </a:p>
          <a:p>
            <a:r>
              <a:rPr lang="en-GB" dirty="0"/>
              <a:t>Try multiple modifiers</a:t>
            </a:r>
          </a:p>
        </p:txBody>
      </p:sp>
    </p:spTree>
    <p:extLst>
      <p:ext uri="{BB962C8B-B14F-4D97-AF65-F5344CB8AC3E}">
        <p14:creationId xmlns:p14="http://schemas.microsoft.com/office/powerpoint/2010/main" val="2089103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7543-A323-49EA-9263-A30153A2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 your mutant!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9B8C5-6862-4FC3-BA67-DA674055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87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6986-9117-42B6-9F03-17C487EF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DFA3-F3BF-4106-9019-E3D8508F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Did you raise NF</a:t>
            </a:r>
            <a:r>
              <a:rPr lang="el-GR" dirty="0"/>
              <a:t>-κ</a:t>
            </a:r>
            <a:r>
              <a:rPr lang="en-GB" dirty="0"/>
              <a:t>B ? Or lower it?</a:t>
            </a:r>
          </a:p>
          <a:p>
            <a:endParaRPr lang="en-GB" dirty="0"/>
          </a:p>
          <a:p>
            <a:r>
              <a:rPr lang="en-GB" dirty="0"/>
              <a:t>If it was already raised, how could you lower a parameter?</a:t>
            </a:r>
          </a:p>
          <a:p>
            <a:endParaRPr lang="en-GB" dirty="0"/>
          </a:p>
          <a:p>
            <a:r>
              <a:rPr lang="en-GB" dirty="0"/>
              <a:t>If it looks like X, Y happens is that worse or better?</a:t>
            </a:r>
          </a:p>
          <a:p>
            <a:endParaRPr lang="en-GB" dirty="0"/>
          </a:p>
          <a:p>
            <a:r>
              <a:rPr lang="en-GB" dirty="0"/>
              <a:t>Limitations of this model?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436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775D-5607-4F03-9878-82BD5988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CF2A0-51E4-4355-81A7-B408C46CD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412B3C9-6BA9-498A-9FCF-B68EA8D6C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7"/>
            <a:ext cx="10283330" cy="68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D2D-3DFA-455B-9E1E-E546A986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Nuclear Factor –</a:t>
            </a:r>
            <a:r>
              <a:rPr lang="el-GR" dirty="0"/>
              <a:t>κ</a:t>
            </a:r>
            <a:r>
              <a:rPr lang="en-GB" dirty="0" err="1"/>
              <a:t>appa</a:t>
            </a:r>
            <a:r>
              <a:rPr lang="en-GB" dirty="0"/>
              <a:t> B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025B-3565-4A1D-B676-599063E54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One mutation is usually insufficient to cause cancer</a:t>
            </a:r>
          </a:p>
          <a:p>
            <a:r>
              <a:rPr lang="en-GB" dirty="0"/>
              <a:t>The longer a cancer lives, the more likely it will gain a driver mutation</a:t>
            </a:r>
          </a:p>
          <a:p>
            <a:endParaRPr lang="en-GB" dirty="0"/>
          </a:p>
          <a:p>
            <a:r>
              <a:rPr lang="en-GB" dirty="0"/>
              <a:t>Chronically High NF-</a:t>
            </a:r>
            <a:r>
              <a:rPr lang="el-GR" dirty="0"/>
              <a:t>κ</a:t>
            </a:r>
            <a:r>
              <a:rPr lang="en-GB" dirty="0"/>
              <a:t>B dysregulates cell fate in B cells and conveys a poorer prognosis.</a:t>
            </a:r>
          </a:p>
          <a:p>
            <a:r>
              <a:rPr lang="en-GB" dirty="0"/>
              <a:t>NF-</a:t>
            </a:r>
            <a:r>
              <a:rPr lang="el-GR" dirty="0"/>
              <a:t>κ</a:t>
            </a:r>
            <a:r>
              <a:rPr lang="en-GB" dirty="0"/>
              <a:t>B is regulated by many proteins, so many upstream signalling network proteins could be sites of a driver mutation.</a:t>
            </a:r>
          </a:p>
          <a:p>
            <a:r>
              <a:rPr lang="en-GB" dirty="0"/>
              <a:t>e.g. CARD11 F123I   and   Myd88 L265P</a:t>
            </a:r>
          </a:p>
          <a:p>
            <a:endParaRPr lang="en-GB" dirty="0"/>
          </a:p>
        </p:txBody>
      </p:sp>
      <p:pic>
        <p:nvPicPr>
          <p:cNvPr id="1026" name="Picture 2" descr="NF-κB - Wikipedia">
            <a:extLst>
              <a:ext uri="{FF2B5EF4-FFF2-40B4-BE49-F238E27FC236}">
                <a16:creationId xmlns:a16="http://schemas.microsoft.com/office/drawing/2014/main" id="{BBA50960-4DF3-4120-9D35-0E2CE1F57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31" y="-437365"/>
            <a:ext cx="3463369" cy="34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47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989B-042A-4016-9295-F45B6E26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5587" cy="4351338"/>
          </a:xfrm>
        </p:spPr>
        <p:txBody>
          <a:bodyPr>
            <a:normAutofit/>
          </a:bodyPr>
          <a:lstStyle/>
          <a:p>
            <a:r>
              <a:rPr lang="en-GB" dirty="0"/>
              <a:t>IKK receives signal from Toll Like Receptors and B Cell Receptors</a:t>
            </a:r>
          </a:p>
          <a:p>
            <a:r>
              <a:rPr lang="en-GB" dirty="0"/>
              <a:t>Active IKK phosphorylates I</a:t>
            </a:r>
            <a:r>
              <a:rPr lang="el-GR" dirty="0"/>
              <a:t>κ</a:t>
            </a:r>
            <a:r>
              <a:rPr lang="en-GB" dirty="0"/>
              <a:t>B, signalling for its destruction.</a:t>
            </a:r>
          </a:p>
          <a:p>
            <a:r>
              <a:rPr lang="en-GB" dirty="0"/>
              <a:t>NF-</a:t>
            </a:r>
            <a:r>
              <a:rPr lang="el-GR" dirty="0"/>
              <a:t>κ</a:t>
            </a:r>
            <a:r>
              <a:rPr lang="en-GB" dirty="0"/>
              <a:t>B is released and migrates into the nucleus</a:t>
            </a:r>
          </a:p>
          <a:p>
            <a:endParaRPr lang="en-GB" dirty="0"/>
          </a:p>
          <a:p>
            <a:r>
              <a:rPr lang="en-GB" dirty="0"/>
              <a:t>When I</a:t>
            </a:r>
            <a:r>
              <a:rPr lang="el-GR" dirty="0"/>
              <a:t>κ</a:t>
            </a:r>
            <a:r>
              <a:rPr lang="en-GB" dirty="0"/>
              <a:t>B levels rise again, they will bind and “pull” NF-</a:t>
            </a:r>
            <a:r>
              <a:rPr lang="el-GR" dirty="0"/>
              <a:t>κ</a:t>
            </a:r>
            <a:r>
              <a:rPr lang="en-GB" dirty="0"/>
              <a:t>B back out of the nucleus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5805E-049F-4E14-9143-8DE67269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787" y="339888"/>
            <a:ext cx="4983945" cy="6162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43A46-ACD3-4DD4-8615-03B38E7C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98"/>
            <a:ext cx="10515600" cy="1325563"/>
          </a:xfrm>
        </p:spPr>
        <p:txBody>
          <a:bodyPr/>
          <a:lstStyle/>
          <a:p>
            <a:r>
              <a:rPr lang="en-GB" dirty="0"/>
              <a:t>Hoffman </a:t>
            </a:r>
            <a:r>
              <a:rPr lang="en-GB" i="1" dirty="0"/>
              <a:t>et al</a:t>
            </a:r>
            <a:r>
              <a:rPr lang="en-GB" dirty="0"/>
              <a:t>.</a:t>
            </a:r>
            <a:r>
              <a:rPr lang="en-GB" i="1" dirty="0"/>
              <a:t> </a:t>
            </a:r>
            <a:r>
              <a:rPr lang="en-GB" dirty="0"/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256784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62956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0" name="Content Placeholder 7">
            <a:extLst>
              <a:ext uri="{FF2B5EF4-FFF2-40B4-BE49-F238E27FC236}">
                <a16:creationId xmlns:a16="http://schemas.microsoft.com/office/drawing/2014/main" id="{49D3C3F5-7D13-4025-AD06-003BE732C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5"/>
          <a:stretch/>
        </p:blipFill>
        <p:spPr>
          <a:xfrm>
            <a:off x="-6238" y="237906"/>
            <a:ext cx="1006505" cy="33226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E7F403-EF55-4702-97DA-596CDBDA8078}"/>
              </a:ext>
            </a:extLst>
          </p:cNvPr>
          <p:cNvSpPr/>
          <p:nvPr/>
        </p:nvSpPr>
        <p:spPr>
          <a:xfrm>
            <a:off x="1881746" y="1097280"/>
            <a:ext cx="4253941" cy="4684954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8DC2DD-9192-4478-927E-18C686323F55}"/>
              </a:ext>
            </a:extLst>
          </p:cNvPr>
          <p:cNvSpPr/>
          <p:nvPr/>
        </p:nvSpPr>
        <p:spPr>
          <a:xfrm>
            <a:off x="4689799" y="2840125"/>
            <a:ext cx="2687464" cy="3825251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F3BA3-FD14-46EE-8FF2-D46F4E806C3A}"/>
              </a:ext>
            </a:extLst>
          </p:cNvPr>
          <p:cNvSpPr/>
          <p:nvPr/>
        </p:nvSpPr>
        <p:spPr>
          <a:xfrm>
            <a:off x="20779" y="237906"/>
            <a:ext cx="979488" cy="33226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F38F7F-756B-428B-B4C5-18B3CF0CE30C}"/>
              </a:ext>
            </a:extLst>
          </p:cNvPr>
          <p:cNvSpPr/>
          <p:nvPr/>
        </p:nvSpPr>
        <p:spPr>
          <a:xfrm>
            <a:off x="8361420" y="5393465"/>
            <a:ext cx="1584960" cy="6125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FC89F0-33FE-441F-89B4-36465A4E6A6F}"/>
              </a:ext>
            </a:extLst>
          </p:cNvPr>
          <p:cNvCxnSpPr>
            <a:stCxn id="55" idx="2"/>
            <a:endCxn id="3" idx="2"/>
          </p:cNvCxnSpPr>
          <p:nvPr/>
        </p:nvCxnSpPr>
        <p:spPr>
          <a:xfrm flipH="1" flipV="1">
            <a:off x="510523" y="3560537"/>
            <a:ext cx="7850897" cy="21392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BA7DAEB-58F9-4036-BBCA-717CBA62D4A6}"/>
              </a:ext>
            </a:extLst>
          </p:cNvPr>
          <p:cNvCxnSpPr>
            <a:cxnSpLocks/>
            <a:stCxn id="55" idx="7"/>
          </p:cNvCxnSpPr>
          <p:nvPr/>
        </p:nvCxnSpPr>
        <p:spPr>
          <a:xfrm flipH="1" flipV="1">
            <a:off x="1027284" y="276271"/>
            <a:ext cx="8686984" cy="52069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57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E611D5-906C-4705-81A4-36CCEEC6DB99}"/>
              </a:ext>
            </a:extLst>
          </p:cNvPr>
          <p:cNvSpPr/>
          <p:nvPr/>
        </p:nvSpPr>
        <p:spPr>
          <a:xfrm>
            <a:off x="6116580" y="731459"/>
            <a:ext cx="979488" cy="508000"/>
          </a:xfrm>
          <a:prstGeom prst="ellipse">
            <a:avLst/>
          </a:prstGeom>
          <a:solidFill>
            <a:srgbClr val="14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IKK</a:t>
            </a:r>
            <a:endParaRPr lang="en-GB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1048BD-3BF8-491D-88A0-70706BE996F6}"/>
              </a:ext>
            </a:extLst>
          </p:cNvPr>
          <p:cNvSpPr/>
          <p:nvPr/>
        </p:nvSpPr>
        <p:spPr>
          <a:xfrm>
            <a:off x="4196080" y="1903501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63EA64-6AE3-4FC1-A191-15E310FC9ABB}"/>
              </a:ext>
            </a:extLst>
          </p:cNvPr>
          <p:cNvSpPr/>
          <p:nvPr/>
        </p:nvSpPr>
        <p:spPr>
          <a:xfrm>
            <a:off x="-447040" y="4480560"/>
            <a:ext cx="11267440" cy="23774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FD797F-7689-4FAF-A494-99D3F0E6E591}"/>
              </a:ext>
            </a:extLst>
          </p:cNvPr>
          <p:cNvSpPr/>
          <p:nvPr/>
        </p:nvSpPr>
        <p:spPr>
          <a:xfrm>
            <a:off x="8402320" y="54152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B31B49F-FD53-4DD1-A47B-6F1E5D383411}"/>
              </a:ext>
            </a:extLst>
          </p:cNvPr>
          <p:cNvSpPr/>
          <p:nvPr/>
        </p:nvSpPr>
        <p:spPr>
          <a:xfrm>
            <a:off x="6421380" y="0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C58D75-179C-45B7-91D4-AB53AFADB10E}"/>
              </a:ext>
            </a:extLst>
          </p:cNvPr>
          <p:cNvGrpSpPr/>
          <p:nvPr/>
        </p:nvGrpSpPr>
        <p:grpSpPr>
          <a:xfrm>
            <a:off x="3579242" y="1577082"/>
            <a:ext cx="1341120" cy="853440"/>
            <a:chOff x="3579242" y="1577082"/>
            <a:chExt cx="1341120" cy="8534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B8B067-D3DB-4C28-9EA6-00D7BE04EF58}"/>
                </a:ext>
              </a:extLst>
            </p:cNvPr>
            <p:cNvSpPr/>
            <p:nvPr/>
          </p:nvSpPr>
          <p:spPr>
            <a:xfrm>
              <a:off x="3769742" y="1577082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97184-F688-42C3-8A8A-98E88B8B4739}"/>
                </a:ext>
              </a:extLst>
            </p:cNvPr>
            <p:cNvSpPr txBox="1"/>
            <p:nvPr/>
          </p:nvSpPr>
          <p:spPr>
            <a:xfrm>
              <a:off x="3579242" y="1734581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437E1-3CBA-439E-9D82-F03FE59C1D28}"/>
              </a:ext>
            </a:extLst>
          </p:cNvPr>
          <p:cNvGrpSpPr/>
          <p:nvPr/>
        </p:nvGrpSpPr>
        <p:grpSpPr>
          <a:xfrm>
            <a:off x="4826000" y="4696301"/>
            <a:ext cx="1341120" cy="853440"/>
            <a:chOff x="4411092" y="5453579"/>
            <a:chExt cx="1341120" cy="8534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F3310C-8BE4-4EAF-8F9F-72BC036E5E43}"/>
                </a:ext>
              </a:extLst>
            </p:cNvPr>
            <p:cNvSpPr/>
            <p:nvPr/>
          </p:nvSpPr>
          <p:spPr>
            <a:xfrm>
              <a:off x="4686054" y="5453579"/>
              <a:ext cx="839470" cy="853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C71104-26F4-4E91-9F7B-565955EA5D40}"/>
                </a:ext>
              </a:extLst>
            </p:cNvPr>
            <p:cNvSpPr txBox="1"/>
            <p:nvPr/>
          </p:nvSpPr>
          <p:spPr>
            <a:xfrm>
              <a:off x="4411092" y="5616407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α</a:t>
              </a:r>
              <a:endParaRPr lang="en-GB" sz="2800" b="1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B11C388-8475-4403-B47D-5751ED0F8C4B}"/>
              </a:ext>
            </a:extLst>
          </p:cNvPr>
          <p:cNvSpPr/>
          <p:nvPr/>
        </p:nvSpPr>
        <p:spPr>
          <a:xfrm>
            <a:off x="3086106" y="243120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117A17-D831-49AF-A9FC-C73D8FBE0571}"/>
              </a:ext>
            </a:extLst>
          </p:cNvPr>
          <p:cNvSpPr/>
          <p:nvPr/>
        </p:nvSpPr>
        <p:spPr>
          <a:xfrm>
            <a:off x="5039360" y="2834580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3200" b="1" dirty="0"/>
              <a:t>-</a:t>
            </a:r>
            <a:r>
              <a:rPr lang="el-GR" sz="2400" b="1" dirty="0"/>
              <a:t>κ</a:t>
            </a:r>
            <a:r>
              <a:rPr lang="en-GB" sz="2400" b="1" dirty="0"/>
              <a:t>B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DDABF0-7F6E-4F24-A9C7-FC32E586E4BB}"/>
              </a:ext>
            </a:extLst>
          </p:cNvPr>
          <p:cNvGrpSpPr/>
          <p:nvPr/>
        </p:nvGrpSpPr>
        <p:grpSpPr>
          <a:xfrm>
            <a:off x="2415546" y="2165433"/>
            <a:ext cx="1341120" cy="762001"/>
            <a:chOff x="2795270" y="2448557"/>
            <a:chExt cx="1341120" cy="762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810A17-804D-4FA2-A1AC-7419BDEBE5F5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2274E-54A9-4EF0-92EE-564BDD557090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F4588-9780-4069-9AEC-FEA1514DB223}"/>
              </a:ext>
            </a:extLst>
          </p:cNvPr>
          <p:cNvGrpSpPr/>
          <p:nvPr/>
        </p:nvGrpSpPr>
        <p:grpSpPr>
          <a:xfrm>
            <a:off x="4394835" y="2586468"/>
            <a:ext cx="1341120" cy="762001"/>
            <a:chOff x="2940050" y="1508758"/>
            <a:chExt cx="1341120" cy="762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168751-261E-45ED-A9E7-414F7C2B35BF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1CE89-AC87-4808-B048-418EE4F2B02F}"/>
                </a:ext>
              </a:extLst>
            </p:cNvPr>
            <p:cNvSpPr txBox="1"/>
            <p:nvPr/>
          </p:nvSpPr>
          <p:spPr>
            <a:xfrm>
              <a:off x="2940050" y="159928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B4AFEB-3A3B-4139-A8E8-547D9B44EA88}"/>
              </a:ext>
            </a:extLst>
          </p:cNvPr>
          <p:cNvSpPr/>
          <p:nvPr/>
        </p:nvSpPr>
        <p:spPr>
          <a:xfrm>
            <a:off x="6755448" y="6250209"/>
            <a:ext cx="447992" cy="3656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β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1AA297-DD82-461A-94D3-DAE77C710527}"/>
              </a:ext>
            </a:extLst>
          </p:cNvPr>
          <p:cNvSpPr/>
          <p:nvPr/>
        </p:nvSpPr>
        <p:spPr>
          <a:xfrm>
            <a:off x="6745288" y="5782775"/>
            <a:ext cx="447992" cy="3674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ε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C296D4-505B-4407-9E11-C44651C61A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745288" y="5293363"/>
            <a:ext cx="447992" cy="3674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600" b="1" dirty="0">
                <a:solidFill>
                  <a:schemeClr val="tx1"/>
                </a:solidFill>
              </a:rPr>
              <a:t>α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0643BF5B-407D-4EF0-9E06-812B41F619D5}"/>
              </a:ext>
            </a:extLst>
          </p:cNvPr>
          <p:cNvSpPr/>
          <p:nvPr/>
        </p:nvSpPr>
        <p:spPr>
          <a:xfrm>
            <a:off x="5261928" y="1262331"/>
            <a:ext cx="3140392" cy="670460"/>
          </a:xfrm>
          <a:prstGeom prst="curvedDownArrow">
            <a:avLst>
              <a:gd name="adj1" fmla="val 88066"/>
              <a:gd name="adj2" fmla="val 189094"/>
              <a:gd name="adj3" fmla="val 3980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42FA3F-1122-4509-937A-775DCD382074}"/>
              </a:ext>
            </a:extLst>
          </p:cNvPr>
          <p:cNvSpPr/>
          <p:nvPr/>
        </p:nvSpPr>
        <p:spPr>
          <a:xfrm>
            <a:off x="7538720" y="2128102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53CCEB90-33A6-401B-A9A5-31F1EFEB4857}"/>
              </a:ext>
            </a:extLst>
          </p:cNvPr>
          <p:cNvSpPr/>
          <p:nvPr/>
        </p:nvSpPr>
        <p:spPr>
          <a:xfrm>
            <a:off x="9235440" y="2128101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597D3-0FD3-442A-873C-823397A53F91}"/>
              </a:ext>
            </a:extLst>
          </p:cNvPr>
          <p:cNvGrpSpPr/>
          <p:nvPr/>
        </p:nvGrpSpPr>
        <p:grpSpPr>
          <a:xfrm>
            <a:off x="9967247" y="1710047"/>
            <a:ext cx="777056" cy="550255"/>
            <a:chOff x="8615967" y="2218404"/>
            <a:chExt cx="777056" cy="550255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B0868A1-078B-4BC7-8B95-FD3C776B041E}"/>
                </a:ext>
              </a:extLst>
            </p:cNvPr>
            <p:cNvSpPr/>
            <p:nvPr/>
          </p:nvSpPr>
          <p:spPr>
            <a:xfrm>
              <a:off x="8929370" y="2578170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3914DE1-33EA-44F9-93DF-C31A5310B454}"/>
                </a:ext>
              </a:extLst>
            </p:cNvPr>
            <p:cNvSpPr/>
            <p:nvPr/>
          </p:nvSpPr>
          <p:spPr>
            <a:xfrm rot="968133">
              <a:off x="8615967" y="253991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C96796A-58BD-4727-993F-36C4C2F0A251}"/>
                </a:ext>
              </a:extLst>
            </p:cNvPr>
            <p:cNvSpPr/>
            <p:nvPr/>
          </p:nvSpPr>
          <p:spPr>
            <a:xfrm>
              <a:off x="8929370" y="2218404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3D23EF8-3DA6-4529-BBEA-522AAA40DCB1}"/>
                </a:ext>
              </a:extLst>
            </p:cNvPr>
            <p:cNvSpPr/>
            <p:nvPr/>
          </p:nvSpPr>
          <p:spPr>
            <a:xfrm rot="17449500">
              <a:off x="9155539" y="2435157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40B4710-B77F-44B6-90C3-27174A224B2C}"/>
                </a:ext>
              </a:extLst>
            </p:cNvPr>
            <p:cNvSpPr/>
            <p:nvPr/>
          </p:nvSpPr>
          <p:spPr>
            <a:xfrm rot="6594731">
              <a:off x="8961120" y="2408893"/>
              <a:ext cx="284480" cy="19048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12CF72-CD8F-4C10-93FC-2E507E567789}"/>
              </a:ext>
            </a:extLst>
          </p:cNvPr>
          <p:cNvSpPr txBox="1"/>
          <p:nvPr/>
        </p:nvSpPr>
        <p:spPr>
          <a:xfrm>
            <a:off x="6959860" y="101600"/>
            <a:ext cx="205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INPUT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9FE24B-9D51-4759-B0C5-A5AF5B81832E}"/>
              </a:ext>
            </a:extLst>
          </p:cNvPr>
          <p:cNvGrpSpPr/>
          <p:nvPr/>
        </p:nvGrpSpPr>
        <p:grpSpPr>
          <a:xfrm>
            <a:off x="4591368" y="5783699"/>
            <a:ext cx="1341120" cy="762001"/>
            <a:chOff x="2956810" y="1508758"/>
            <a:chExt cx="1341120" cy="762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B17E54-29BA-475D-8EC7-ACAE78E2A7FC}"/>
                </a:ext>
              </a:extLst>
            </p:cNvPr>
            <p:cNvSpPr/>
            <p:nvPr/>
          </p:nvSpPr>
          <p:spPr>
            <a:xfrm>
              <a:off x="3159760" y="1508758"/>
              <a:ext cx="855980" cy="7620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88607-826E-44CA-BFDF-6FE6BA31766D}"/>
                </a:ext>
              </a:extLst>
            </p:cNvPr>
            <p:cNvSpPr txBox="1"/>
            <p:nvPr/>
          </p:nvSpPr>
          <p:spPr>
            <a:xfrm>
              <a:off x="2956810" y="1601146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β</a:t>
              </a:r>
              <a:endParaRPr lang="en-GB" sz="2800" b="1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AA8A75-FD2D-44DE-A539-3C125A0060F9}"/>
              </a:ext>
            </a:extLst>
          </p:cNvPr>
          <p:cNvGrpSpPr/>
          <p:nvPr/>
        </p:nvGrpSpPr>
        <p:grpSpPr>
          <a:xfrm>
            <a:off x="3885658" y="5020233"/>
            <a:ext cx="1341120" cy="762001"/>
            <a:chOff x="2795270" y="2448557"/>
            <a:chExt cx="1341120" cy="762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817AA4-8ABE-4F16-A3E9-DC30E9877143}"/>
                </a:ext>
              </a:extLst>
            </p:cNvPr>
            <p:cNvSpPr/>
            <p:nvPr/>
          </p:nvSpPr>
          <p:spPr>
            <a:xfrm>
              <a:off x="3037840" y="2448557"/>
              <a:ext cx="855980" cy="7620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F083FF-A386-4853-A565-F195D720245B}"/>
                </a:ext>
              </a:extLst>
            </p:cNvPr>
            <p:cNvSpPr txBox="1"/>
            <p:nvPr/>
          </p:nvSpPr>
          <p:spPr>
            <a:xfrm>
              <a:off x="2795270" y="2523843"/>
              <a:ext cx="13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I</a:t>
              </a:r>
              <a:r>
                <a:rPr lang="el-GR" sz="2800" b="1" dirty="0"/>
                <a:t>κ</a:t>
              </a:r>
              <a:r>
                <a:rPr lang="en-GB" sz="2800" b="1" dirty="0"/>
                <a:t>B</a:t>
              </a:r>
              <a:r>
                <a:rPr lang="el-GR" sz="2800" b="1" dirty="0"/>
                <a:t>ε</a:t>
              </a:r>
              <a:endParaRPr lang="en-GB" sz="2800" b="1" dirty="0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2BB7C9B0-0587-4CF6-830C-DB42F91E7C3F}"/>
              </a:ext>
            </a:extLst>
          </p:cNvPr>
          <p:cNvSpPr/>
          <p:nvPr/>
        </p:nvSpPr>
        <p:spPr>
          <a:xfrm>
            <a:off x="2010416" y="5151618"/>
            <a:ext cx="1503680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NF</a:t>
            </a:r>
            <a:r>
              <a:rPr lang="el-GR" sz="2400" b="1" dirty="0"/>
              <a:t>-κ</a:t>
            </a:r>
            <a:r>
              <a:rPr lang="en-GB" sz="2400" b="1" dirty="0"/>
              <a:t>B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5C373D6-EFEE-4980-A65B-F6FCC961B84C}"/>
              </a:ext>
            </a:extLst>
          </p:cNvPr>
          <p:cNvSpPr/>
          <p:nvPr/>
        </p:nvSpPr>
        <p:spPr>
          <a:xfrm>
            <a:off x="3616826" y="5256963"/>
            <a:ext cx="426720" cy="416682"/>
          </a:xfrm>
          <a:prstGeom prst="plus">
            <a:avLst>
              <a:gd name="adj" fmla="val 4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A0403-3EFA-4C1E-B83B-1E57D507AF01}"/>
              </a:ext>
            </a:extLst>
          </p:cNvPr>
          <p:cNvSpPr txBox="1"/>
          <p:nvPr/>
        </p:nvSpPr>
        <p:spPr>
          <a:xfrm>
            <a:off x="496576" y="4357151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Cytoplasm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ADE3B-BC05-43E5-9E8E-163ACBA024B1}"/>
              </a:ext>
            </a:extLst>
          </p:cNvPr>
          <p:cNvSpPr txBox="1"/>
          <p:nvPr/>
        </p:nvSpPr>
        <p:spPr>
          <a:xfrm>
            <a:off x="590609" y="4893253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Nucleus</a:t>
            </a:r>
            <a:endParaRPr lang="en-GB" dirty="0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B300D9F-E87A-43EF-AC25-032467F121B2}"/>
              </a:ext>
            </a:extLst>
          </p:cNvPr>
          <p:cNvSpPr/>
          <p:nvPr/>
        </p:nvSpPr>
        <p:spPr>
          <a:xfrm rot="695309">
            <a:off x="3881383" y="3220097"/>
            <a:ext cx="264100" cy="1804528"/>
          </a:xfrm>
          <a:prstGeom prst="upArrow">
            <a:avLst>
              <a:gd name="adj1" fmla="val 46909"/>
              <a:gd name="adj2" fmla="val 75608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836ACA-7581-4A44-BAED-D349A05F55A6}"/>
              </a:ext>
            </a:extLst>
          </p:cNvPr>
          <p:cNvSpPr txBox="1"/>
          <p:nvPr/>
        </p:nvSpPr>
        <p:spPr>
          <a:xfrm>
            <a:off x="10001306" y="6238556"/>
            <a:ext cx="148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</a:t>
            </a:r>
            <a:endParaRPr lang="en-GB" sz="2400" b="1" dirty="0"/>
          </a:p>
        </p:txBody>
      </p:sp>
      <p:pic>
        <p:nvPicPr>
          <p:cNvPr id="50" name="Content Placeholder 7">
            <a:extLst>
              <a:ext uri="{FF2B5EF4-FFF2-40B4-BE49-F238E27FC236}">
                <a16:creationId xmlns:a16="http://schemas.microsoft.com/office/drawing/2014/main" id="{49D3C3F5-7D13-4025-AD06-003BE732C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05"/>
          <a:stretch/>
        </p:blipFill>
        <p:spPr>
          <a:xfrm>
            <a:off x="-6238" y="237906"/>
            <a:ext cx="1006505" cy="33226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E7F403-EF55-4702-97DA-596CDBDA8078}"/>
              </a:ext>
            </a:extLst>
          </p:cNvPr>
          <p:cNvSpPr/>
          <p:nvPr/>
        </p:nvSpPr>
        <p:spPr>
          <a:xfrm>
            <a:off x="1881746" y="1097280"/>
            <a:ext cx="4253941" cy="4684954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8DC2DD-9192-4478-927E-18C686323F55}"/>
              </a:ext>
            </a:extLst>
          </p:cNvPr>
          <p:cNvSpPr/>
          <p:nvPr/>
        </p:nvSpPr>
        <p:spPr>
          <a:xfrm>
            <a:off x="4689799" y="2840125"/>
            <a:ext cx="2687464" cy="3825251"/>
          </a:xfrm>
          <a:prstGeom prst="rect">
            <a:avLst/>
          </a:prstGeom>
          <a:solidFill>
            <a:srgbClr val="FFF4D5"/>
          </a:solidFill>
          <a:ln>
            <a:solidFill>
              <a:srgbClr val="FFF4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0439AE52-A1A7-4D38-9D96-2217FF7DEC7A}"/>
              </a:ext>
            </a:extLst>
          </p:cNvPr>
          <p:cNvSpPr/>
          <p:nvPr/>
        </p:nvSpPr>
        <p:spPr>
          <a:xfrm rot="20877669">
            <a:off x="8715301" y="2888614"/>
            <a:ext cx="275316" cy="2494539"/>
          </a:xfrm>
          <a:prstGeom prst="downArrow">
            <a:avLst>
              <a:gd name="adj1" fmla="val 29953"/>
              <a:gd name="adj2" fmla="val 8659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66E1D-3865-46A2-8D65-AEDB2451C939}"/>
              </a:ext>
            </a:extLst>
          </p:cNvPr>
          <p:cNvCxnSpPr>
            <a:cxnSpLocks/>
          </p:cNvCxnSpPr>
          <p:nvPr/>
        </p:nvCxnSpPr>
        <p:spPr>
          <a:xfrm flipH="1">
            <a:off x="6167120" y="6075681"/>
            <a:ext cx="2123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E201660-9B34-43B7-BBF7-F088C2E33AC2}"/>
              </a:ext>
            </a:extLst>
          </p:cNvPr>
          <p:cNvCxnSpPr>
            <a:cxnSpLocks/>
          </p:cNvCxnSpPr>
          <p:nvPr/>
        </p:nvCxnSpPr>
        <p:spPr>
          <a:xfrm rot="10800000">
            <a:off x="7559040" y="5415280"/>
            <a:ext cx="2651760" cy="660402"/>
          </a:xfrm>
          <a:prstGeom prst="bentConnector3">
            <a:avLst>
              <a:gd name="adj1" fmla="val 7222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row: Down 74">
            <a:extLst>
              <a:ext uri="{FF2B5EF4-FFF2-40B4-BE49-F238E27FC236}">
                <a16:creationId xmlns:a16="http://schemas.microsoft.com/office/drawing/2014/main" id="{2E86BBFA-F4CB-46BA-B455-6E17BB93D46F}"/>
              </a:ext>
            </a:extLst>
          </p:cNvPr>
          <p:cNvSpPr/>
          <p:nvPr/>
        </p:nvSpPr>
        <p:spPr>
          <a:xfrm rot="20224492">
            <a:off x="9599258" y="5914851"/>
            <a:ext cx="396240" cy="701038"/>
          </a:xfrm>
          <a:prstGeom prst="downArrow">
            <a:avLst>
              <a:gd name="adj1" fmla="val 45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783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29A512C9C1554A82F16308B66A8681" ma:contentTypeVersion="13" ma:contentTypeDescription="Create a new document." ma:contentTypeScope="" ma:versionID="e9cbe4746ee7351a39481010f408b523">
  <xsd:schema xmlns:xsd="http://www.w3.org/2001/XMLSchema" xmlns:xs="http://www.w3.org/2001/XMLSchema" xmlns:p="http://schemas.microsoft.com/office/2006/metadata/properties" xmlns:ns3="a4e3e8ed-dc05-4cd9-91f8-dc7c485087bb" xmlns:ns4="ddcb4ff8-31ac-43b5-a8ac-306740c02394" targetNamespace="http://schemas.microsoft.com/office/2006/metadata/properties" ma:root="true" ma:fieldsID="df38a2c4d5434cb2be3f930865df6baa" ns3:_="" ns4:_="">
    <xsd:import namespace="a4e3e8ed-dc05-4cd9-91f8-dc7c485087bb"/>
    <xsd:import namespace="ddcb4ff8-31ac-43b5-a8ac-306740c023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e3e8ed-dc05-4cd9-91f8-dc7c48508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b4ff8-31ac-43b5-a8ac-306740c0239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8BD45D-0D70-4C90-8D9F-15DF0EB2AE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B721CA-CB24-46B3-91B3-FCA708966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e3e8ed-dc05-4cd9-91f8-dc7c485087bb"/>
    <ds:schemaRef ds:uri="ddcb4ff8-31ac-43b5-a8ac-306740c023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3D708D-3B6C-4A5C-91C7-CFBA3637EA13}">
  <ds:schemaRefs>
    <ds:schemaRef ds:uri="a4e3e8ed-dc05-4cd9-91f8-dc7c485087bb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ddcb4ff8-31ac-43b5-a8ac-306740c02394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11963</TotalTime>
  <Words>2841</Words>
  <Application>Microsoft Office PowerPoint</Application>
  <PresentationFormat>Widescreen</PresentationFormat>
  <Paragraphs>532</Paragraphs>
  <Slides>44</Slides>
  <Notes>31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NF-κB</vt:lpstr>
      <vt:lpstr>PowerPoint Presentation</vt:lpstr>
      <vt:lpstr>Nuclear Factor –κappa B </vt:lpstr>
      <vt:lpstr>Nuclear Factor –κappa B </vt:lpstr>
      <vt:lpstr>Nuclear Factor –κappa B </vt:lpstr>
      <vt:lpstr>Hoffman et al. 2002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Ordinary Differential Equation</vt:lpstr>
      <vt:lpstr>Methods</vt:lpstr>
      <vt:lpstr>Methods</vt:lpstr>
      <vt:lpstr>Methods</vt:lpstr>
      <vt:lpstr>Methods</vt:lpstr>
      <vt:lpstr>Methods</vt:lpstr>
      <vt:lpstr>Hoffman et al. 2002</vt:lpstr>
      <vt:lpstr>Hoffman et al. 2002</vt:lpstr>
      <vt:lpstr>Hoffman et al. 2002</vt:lpstr>
      <vt:lpstr>PowerPoint Presentation</vt:lpstr>
      <vt:lpstr>Why would nature go to all this trouble?</vt:lpstr>
      <vt:lpstr>PowerPoint Presentation</vt:lpstr>
      <vt:lpstr>PowerPoint Presentation</vt:lpstr>
      <vt:lpstr>Disease Model</vt:lpstr>
      <vt:lpstr>PowerPoint Presentation</vt:lpstr>
      <vt:lpstr>PowerPoint Presentation</vt:lpstr>
      <vt:lpstr>Parameter Change:</vt:lpstr>
      <vt:lpstr>Parameter Change:</vt:lpstr>
      <vt:lpstr>In a browser, go to: 139.184.170.218:9001</vt:lpstr>
      <vt:lpstr>A quick point about coding</vt:lpstr>
      <vt:lpstr>Hoffman 2002 Model Needs:</vt:lpstr>
      <vt:lpstr>What is this code doing?</vt:lpstr>
      <vt:lpstr>What is this code doing?</vt:lpstr>
      <vt:lpstr>Now it’s your turn…</vt:lpstr>
      <vt:lpstr>Parameters</vt:lpstr>
      <vt:lpstr>PowerPoint Presentation</vt:lpstr>
      <vt:lpstr>Now it’s your turn…   PART 2</vt:lpstr>
      <vt:lpstr>Fix your mutant!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NF-kappaB</dc:title>
  <dc:creator>Arran Pack</dc:creator>
  <cp:lastModifiedBy>Arran Pack</cp:lastModifiedBy>
  <cp:revision>37</cp:revision>
  <dcterms:created xsi:type="dcterms:W3CDTF">2022-03-01T12:56:37Z</dcterms:created>
  <dcterms:modified xsi:type="dcterms:W3CDTF">2022-04-12T14:24:16Z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0x0101003B29A512C9C1554A82F16308B66A8681</vt:lpwstr>
  </property>
</Properties>
</file>